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9" r:id="rId4"/>
    <p:sldId id="260" r:id="rId5"/>
    <p:sldId id="266" r:id="rId6"/>
    <p:sldId id="267" r:id="rId7"/>
    <p:sldId id="261" r:id="rId8"/>
    <p:sldId id="263" r:id="rId9"/>
    <p:sldId id="269" r:id="rId10"/>
    <p:sldId id="262" r:id="rId11"/>
    <p:sldId id="264" r:id="rId12"/>
    <p:sldId id="265" r:id="rId13"/>
    <p:sldId id="273" r:id="rId14"/>
    <p:sldId id="268" r:id="rId15"/>
    <p:sldId id="274" r:id="rId16"/>
    <p:sldId id="275" r:id="rId17"/>
    <p:sldId id="271" r:id="rId18"/>
    <p:sldId id="276" r:id="rId19"/>
    <p:sldId id="281" r:id="rId20"/>
    <p:sldId id="283" r:id="rId21"/>
    <p:sldId id="277" r:id="rId22"/>
    <p:sldId id="284" r:id="rId23"/>
    <p:sldId id="285" r:id="rId24"/>
    <p:sldId id="286" r:id="rId25"/>
    <p:sldId id="270" r:id="rId26"/>
    <p:sldId id="287" r:id="rId27"/>
    <p:sldId id="290" r:id="rId28"/>
    <p:sldId id="288" r:id="rId29"/>
    <p:sldId id="258" r:id="rId3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9BB88"/>
    <a:srgbClr val="54D0CA"/>
    <a:srgbClr val="F59DCF"/>
    <a:srgbClr val="772F8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13" autoAdjust="0"/>
    <p:restoredTop sz="89747"/>
  </p:normalViewPr>
  <p:slideViewPr>
    <p:cSldViewPr snapToGrid="0">
      <p:cViewPr varScale="1">
        <p:scale>
          <a:sx n="117" d="100"/>
          <a:sy n="117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0" d="100"/>
          <a:sy n="90" d="100"/>
        </p:scale>
        <p:origin x="377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tif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DDDD36-46E9-412C-809C-17DAECDF3592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16C8EC-6B21-4664-B208-037904E97AD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7939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GIL</a:t>
            </a:r>
            <a:r>
              <a:rPr lang="zh-CN" altLang="en-US" dirty="0"/>
              <a:t> 源代码见 </a:t>
            </a:r>
            <a:r>
              <a:rPr lang="en-US" altLang="zh-CN" dirty="0" err="1"/>
              <a:t>ceval.c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25677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https://laike9m.com/blog/huan-zai-yi-huo-bing-fa-he-bing-xing,61/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1039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33778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在这个案例中，子任务间是完全独立的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28068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958959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进程</a:t>
            </a:r>
            <a:r>
              <a:rPr lang="zh-CN" altLang="en-US" dirty="0"/>
              <a:t>间通信的基本工具是 </a:t>
            </a:r>
            <a:r>
              <a:rPr lang="en-US" altLang="zh-CN" dirty="0"/>
              <a:t>Pipe</a:t>
            </a:r>
            <a:r>
              <a:rPr lang="zh-CN" altLang="en-US" dirty="0"/>
              <a:t>。</a:t>
            </a:r>
            <a:r>
              <a:rPr lang="en-US" altLang="zh-CN" dirty="0" err="1"/>
              <a:t>SimpleQueue</a:t>
            </a:r>
            <a:r>
              <a:rPr lang="zh-CN" altLang="en-US" dirty="0"/>
              <a:t> 的实现使用了 </a:t>
            </a:r>
            <a:r>
              <a:rPr lang="en-US" altLang="zh-CN" dirty="0"/>
              <a:t>Pipe</a:t>
            </a:r>
            <a:r>
              <a:rPr lang="zh-CN" altLang="en-US" dirty="0"/>
              <a:t> 和至少一个锁</a:t>
            </a:r>
            <a:endParaRPr lang="en-AU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370541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不同的封装级别在易用性和功能之间提供多种选择</a:t>
            </a:r>
            <a:endParaRPr lang="en-AU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AU" dirty="0"/>
              <a:t>并发</a:t>
            </a:r>
            <a:r>
              <a:rPr lang="zh-CN" altLang="en-US" dirty="0"/>
              <a:t>进行 </a:t>
            </a:r>
            <a:r>
              <a:rPr lang="en-US" altLang="zh-CN" dirty="0"/>
              <a:t>I/O</a:t>
            </a:r>
            <a:r>
              <a:rPr lang="zh-CN" altLang="en-US" dirty="0"/>
              <a:t> 操作正是 </a:t>
            </a:r>
            <a:r>
              <a:rPr lang="en-US" altLang="zh-CN" dirty="0"/>
              <a:t>Python</a:t>
            </a:r>
            <a:r>
              <a:rPr lang="zh-CN" altLang="en-US" dirty="0"/>
              <a:t>支持多线程的初衷</a:t>
            </a:r>
            <a:endParaRPr lang="en-AU" altLang="zh-C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65543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2531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统一多进程和多线程的 </a:t>
            </a:r>
            <a:r>
              <a:rPr lang="en-US" altLang="zh-CN" dirty="0"/>
              <a:t>API</a:t>
            </a:r>
            <a:r>
              <a:rPr lang="zh-CN" altLang="en-US" dirty="0"/>
              <a:t> 是 </a:t>
            </a:r>
            <a:r>
              <a:rPr lang="en-US" altLang="zh-CN" dirty="0" err="1"/>
              <a:t>concurrent.futures</a:t>
            </a:r>
            <a:r>
              <a:rPr lang="zh-CN" altLang="en-US" dirty="0"/>
              <a:t> 的亮点</a:t>
            </a:r>
            <a:endParaRPr lang="en-AU" altLang="zh-CN" dirty="0"/>
          </a:p>
          <a:p>
            <a:r>
              <a:rPr lang="zh-CN" altLang="en-US" dirty="0"/>
              <a:t>在此案例中，进程可能会稍快，因为无需进行进程间通信；但速度差异远小于网络的影响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63261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042839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0079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wiki.python.org</a:t>
            </a:r>
            <a:r>
              <a:rPr lang="en-US" dirty="0"/>
              <a:t>/</a:t>
            </a:r>
            <a:r>
              <a:rPr lang="en-US" dirty="0" err="1"/>
              <a:t>moin</a:t>
            </a:r>
            <a:r>
              <a:rPr lang="en-US" dirty="0"/>
              <a:t>/</a:t>
            </a:r>
            <a:r>
              <a:rPr lang="en-US" dirty="0" err="1"/>
              <a:t>GlobalInterpreterLock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2145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www.drdobbs.com</a:t>
            </a:r>
            <a:r>
              <a:rPr lang="en-US" dirty="0"/>
              <a:t>/open-source/concurrency-and-python/206103078</a:t>
            </a:r>
          </a:p>
          <a:p>
            <a:r>
              <a:rPr lang="zh-CN" altLang="en-US" dirty="0"/>
              <a:t>文档：一些新功能需要 </a:t>
            </a:r>
            <a:r>
              <a:rPr lang="en-US" altLang="zh-CN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3.7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636446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altLang="zh-CN" dirty="0"/>
              <a:t>http://</a:t>
            </a:r>
            <a:r>
              <a:rPr lang="en-AU" altLang="zh-CN" dirty="0" err="1"/>
              <a:t>python.jobbole.com</a:t>
            </a:r>
            <a:r>
              <a:rPr lang="en-AU" altLang="zh-CN" dirty="0"/>
              <a:t>/88291/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00521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扩展 </a:t>
            </a:r>
            <a:r>
              <a:rPr lang="en-US" altLang="zh-CN" dirty="0"/>
              <a:t>NumPy</a:t>
            </a:r>
            <a:r>
              <a:rPr lang="zh-CN" altLang="en-US" dirty="0"/>
              <a:t> 和 </a:t>
            </a:r>
            <a:r>
              <a:rPr lang="en-US" altLang="zh-CN" dirty="0"/>
              <a:t>Pandas</a:t>
            </a:r>
            <a:r>
              <a:rPr lang="zh-CN" altLang="en-US" dirty="0"/>
              <a:t>：通过划分数据的方式，支持比内存容量更大的数据集和并行计算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173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Jython</a:t>
            </a:r>
            <a:r>
              <a:rPr lang="en-US" dirty="0"/>
              <a:t>/</a:t>
            </a:r>
            <a:r>
              <a:rPr lang="en-US" dirty="0" err="1"/>
              <a:t>IronPython</a:t>
            </a:r>
            <a:r>
              <a:rPr lang="zh-CN" altLang="en-US" dirty="0"/>
              <a:t>：这两者都没有支持 </a:t>
            </a:r>
            <a:r>
              <a:rPr lang="en-US" altLang="zh-CN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  <a:r>
              <a:rPr lang="zh-CN" altLang="en-US" dirty="0"/>
              <a:t> 的计划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2847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阻塞：设计目的是等待 </a:t>
            </a:r>
            <a:r>
              <a:rPr lang="en-US" altLang="zh-CN" dirty="0"/>
              <a:t>I/O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57273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单 </a:t>
            </a:r>
            <a:r>
              <a:rPr lang="en-US" altLang="zh-CN" dirty="0"/>
              <a:t>CPU</a:t>
            </a:r>
            <a:r>
              <a:rPr lang="zh-CN" altLang="en-US" dirty="0"/>
              <a:t>：多核心桌面处理器是 </a:t>
            </a:r>
            <a:r>
              <a:rPr lang="en-US" altLang="zh-CN" dirty="0"/>
              <a:t>2005-06</a:t>
            </a:r>
            <a:r>
              <a:rPr lang="zh-CN" altLang="en-US" dirty="0"/>
              <a:t> 年前后出现的</a:t>
            </a:r>
            <a:endParaRPr lang="en-US" dirty="0"/>
          </a:p>
          <a:p>
            <a:r>
              <a:rPr lang="en-US" dirty="0"/>
              <a:t>GIL</a:t>
            </a:r>
            <a:r>
              <a:rPr lang="zh-CN" altLang="en-US" dirty="0"/>
              <a:t> 的劣势当然是它极大地限制了语言的并发性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9109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AU" dirty="0"/>
              <a:t>协作式</a:t>
            </a:r>
            <a:r>
              <a:rPr lang="zh-CN" altLang="en-US" dirty="0"/>
              <a:t>：示例见 </a:t>
            </a:r>
            <a:r>
              <a:rPr lang="en-US" altLang="zh-CN" dirty="0" err="1"/>
              <a:t>socketmodule.c</a:t>
            </a:r>
            <a:endParaRPr lang="en-AU" altLang="zh-CN" dirty="0"/>
          </a:p>
          <a:p>
            <a:r>
              <a:rPr lang="zh-CN" altLang="en-US" dirty="0"/>
              <a:t>调度间隔：</a:t>
            </a:r>
            <a:r>
              <a:rPr lang="en-US" altLang="zh-CN" dirty="0"/>
              <a:t>sys.</a:t>
            </a:r>
            <a:r>
              <a:rPr lang="en-AU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AU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getcheckinterval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CN" dirty="0" err="1"/>
              <a:t>sys.getswitchinterval</a:t>
            </a:r>
            <a:r>
              <a:rPr lang="en-US" altLang="zh-CN" dirty="0"/>
              <a:t>()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由于 </a:t>
            </a:r>
            <a:r>
              <a:rPr lang="en-US" altLang="zh-CN" dirty="0"/>
              <a:t>Python</a:t>
            </a:r>
            <a:r>
              <a:rPr lang="zh-CN" altLang="en-US" dirty="0"/>
              <a:t> 线程由 </a:t>
            </a:r>
            <a:r>
              <a:rPr lang="en-US" altLang="zh-CN" dirty="0"/>
              <a:t>OS</a:t>
            </a:r>
            <a:r>
              <a:rPr lang="zh-CN" altLang="en-US" dirty="0"/>
              <a:t> 调度，刚释放 </a:t>
            </a:r>
            <a:r>
              <a:rPr lang="en-US" altLang="zh-CN" dirty="0"/>
              <a:t>GIL</a:t>
            </a:r>
            <a:r>
              <a:rPr lang="zh-CN" altLang="en-US" dirty="0"/>
              <a:t> 的线程可能立刻重新获取 </a:t>
            </a:r>
            <a:r>
              <a:rPr lang="en-US" altLang="zh-CN" dirty="0"/>
              <a:t>GIL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1906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24731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缓存：数据原本可以用副本的形式保留在 </a:t>
            </a:r>
            <a:r>
              <a:rPr lang="en-US" altLang="zh-CN" dirty="0"/>
              <a:t>CPU</a:t>
            </a:r>
            <a:r>
              <a:rPr lang="zh-CN" altLang="en-US" dirty="0"/>
              <a:t> </a:t>
            </a:r>
            <a:r>
              <a:rPr lang="en-US" altLang="zh-CN" dirty="0"/>
              <a:t>cache</a:t>
            </a:r>
            <a:r>
              <a:rPr lang="zh-CN" altLang="en-US" dirty="0"/>
              <a:t> 中，而大所换小锁后必须保存在内存里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2765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16C8EC-6B21-4664-B208-037904E97AD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3317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389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56432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70065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56691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94500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64360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36672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86244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74687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474526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1_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306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772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rgbClr val="772F8B"/>
                </a:solidFill>
              </a:defRPr>
            </a:lvl1pPr>
            <a:lvl2pPr>
              <a:defRPr>
                <a:solidFill>
                  <a:srgbClr val="772F8B"/>
                </a:solidFill>
              </a:defRPr>
            </a:lvl2pPr>
            <a:lvl3pPr>
              <a:defRPr>
                <a:solidFill>
                  <a:srgbClr val="772F8B"/>
                </a:solidFill>
              </a:defRPr>
            </a:lvl3pPr>
            <a:lvl4pPr>
              <a:defRPr>
                <a:solidFill>
                  <a:srgbClr val="772F8B"/>
                </a:solidFill>
              </a:defRPr>
            </a:lvl4pPr>
            <a:lvl5pPr>
              <a:defRPr>
                <a:solidFill>
                  <a:srgbClr val="772F8B"/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44662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727592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1_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590347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4252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1905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2599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5604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58485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508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3777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6C84D429-FB8C-4F7B-A991-700A57DA23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4310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89329-9D93-4281-BDC7-0059361620DA}" type="datetimeFigureOut">
              <a:rPr lang="zh-CN" altLang="en-US" smtClean="0"/>
              <a:t>2018/10/11</a:t>
            </a:fld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0" y="230188"/>
            <a:ext cx="11273869" cy="776460"/>
            <a:chOff x="0" y="158619"/>
            <a:chExt cx="11273869" cy="776460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0" y="935079"/>
              <a:ext cx="11273869" cy="0"/>
            </a:xfrm>
            <a:prstGeom prst="line">
              <a:avLst/>
            </a:prstGeom>
            <a:noFill/>
            <a:ln w="12700" cap="flat" cmpd="sng" algn="ctr">
              <a:gradFill flip="none" rotWithShape="1">
                <a:gsLst>
                  <a:gs pos="59000">
                    <a:sysClr val="window" lastClr="FFFFFF">
                      <a:alpha val="21000"/>
                    </a:sysClr>
                  </a:gs>
                  <a:gs pos="100000">
                    <a:sysClr val="window" lastClr="FFFFFF">
                      <a:alpha val="0"/>
                    </a:sysClr>
                  </a:gs>
                </a:gsLst>
                <a:lin ang="0" scaled="1"/>
                <a:tileRect/>
              </a:gradFill>
              <a:prstDash val="solid"/>
              <a:miter lim="800000"/>
            </a:ln>
            <a:effectLst/>
          </p:spPr>
        </p:cxnSp>
        <p:grpSp>
          <p:nvGrpSpPr>
            <p:cNvPr id="13" name="组合 12"/>
            <p:cNvGrpSpPr/>
            <p:nvPr/>
          </p:nvGrpSpPr>
          <p:grpSpPr>
            <a:xfrm>
              <a:off x="0" y="158619"/>
              <a:ext cx="5724000" cy="700019"/>
              <a:chOff x="0" y="158619"/>
              <a:chExt cx="5724000" cy="700019"/>
            </a:xfrm>
          </p:grpSpPr>
          <p:grpSp>
            <p:nvGrpSpPr>
              <p:cNvPr id="14" name="组合 13"/>
              <p:cNvGrpSpPr/>
              <p:nvPr/>
            </p:nvGrpSpPr>
            <p:grpSpPr>
              <a:xfrm flipH="1">
                <a:off x="0" y="780260"/>
                <a:ext cx="5724000" cy="78378"/>
                <a:chOff x="6911145" y="6507480"/>
                <a:chExt cx="4984946" cy="78378"/>
              </a:xfrm>
            </p:grpSpPr>
            <p:sp>
              <p:nvSpPr>
                <p:cNvPr id="17" name="任意多边形 16"/>
                <p:cNvSpPr/>
                <p:nvPr/>
              </p:nvSpPr>
              <p:spPr>
                <a:xfrm flipH="1" flipV="1">
                  <a:off x="10182596" y="6507480"/>
                  <a:ext cx="1713495" cy="78378"/>
                </a:xfrm>
                <a:custGeom>
                  <a:avLst/>
                  <a:gdLst>
                    <a:gd name="connsiteX0" fmla="*/ 1585578 w 1713495"/>
                    <a:gd name="connsiteY0" fmla="*/ 78378 h 78378"/>
                    <a:gd name="connsiteX1" fmla="*/ 0 w 1713495"/>
                    <a:gd name="connsiteY1" fmla="*/ 78378 h 78378"/>
                    <a:gd name="connsiteX2" fmla="*/ 0 w 1713495"/>
                    <a:gd name="connsiteY2" fmla="*/ 0 h 78378"/>
                    <a:gd name="connsiteX3" fmla="*/ 1713495 w 1713495"/>
                    <a:gd name="connsiteY3" fmla="*/ 0 h 783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13495" h="78378">
                      <a:moveTo>
                        <a:pt x="1585578" y="78378"/>
                      </a:moveTo>
                      <a:lnTo>
                        <a:pt x="0" y="78378"/>
                      </a:lnTo>
                      <a:lnTo>
                        <a:pt x="0" y="0"/>
                      </a:lnTo>
                      <a:lnTo>
                        <a:pt x="1713495" y="0"/>
                      </a:lnTo>
                      <a:close/>
                    </a:path>
                  </a:pathLst>
                </a:custGeom>
                <a:solidFill>
                  <a:srgbClr val="61D6FE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cs typeface="+mn-cs"/>
                  </a:endParaRPr>
                </a:p>
              </p:txBody>
            </p:sp>
            <p:sp>
              <p:nvSpPr>
                <p:cNvPr id="18" name="平行四边形 17"/>
                <p:cNvSpPr/>
                <p:nvPr/>
              </p:nvSpPr>
              <p:spPr>
                <a:xfrm flipH="1" flipV="1">
                  <a:off x="8909105" y="6507480"/>
                  <a:ext cx="1296000" cy="78378"/>
                </a:xfrm>
                <a:prstGeom prst="parallelogram">
                  <a:avLst>
                    <a:gd name="adj" fmla="val 163205"/>
                  </a:avLst>
                </a:prstGeom>
                <a:solidFill>
                  <a:srgbClr val="61D6FE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cs typeface="+mn-cs"/>
                  </a:endParaRPr>
                </a:p>
              </p:txBody>
            </p:sp>
            <p:sp>
              <p:nvSpPr>
                <p:cNvPr id="19" name="平行四边形 18"/>
                <p:cNvSpPr/>
                <p:nvPr/>
              </p:nvSpPr>
              <p:spPr>
                <a:xfrm flipH="1" flipV="1">
                  <a:off x="8031615" y="6507480"/>
                  <a:ext cx="900000" cy="78378"/>
                </a:xfrm>
                <a:prstGeom prst="parallelogram">
                  <a:avLst>
                    <a:gd name="adj" fmla="val 163205"/>
                  </a:avLst>
                </a:prstGeom>
                <a:solidFill>
                  <a:srgbClr val="61D6FE">
                    <a:alpha val="1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cs typeface="+mn-cs"/>
                  </a:endParaRPr>
                </a:p>
              </p:txBody>
            </p:sp>
            <p:sp>
              <p:nvSpPr>
                <p:cNvPr id="20" name="平行四边形 19"/>
                <p:cNvSpPr/>
                <p:nvPr/>
              </p:nvSpPr>
              <p:spPr>
                <a:xfrm flipH="1" flipV="1">
                  <a:off x="7658125" y="6507480"/>
                  <a:ext cx="396000" cy="78378"/>
                </a:xfrm>
                <a:prstGeom prst="parallelogram">
                  <a:avLst>
                    <a:gd name="adj" fmla="val 163205"/>
                  </a:avLst>
                </a:prstGeom>
                <a:solidFill>
                  <a:srgbClr val="61D6FE">
                    <a:alpha val="1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cs typeface="+mn-cs"/>
                  </a:endParaRPr>
                </a:p>
              </p:txBody>
            </p:sp>
            <p:sp>
              <p:nvSpPr>
                <p:cNvPr id="21" name="平行四边形 20"/>
                <p:cNvSpPr/>
                <p:nvPr/>
              </p:nvSpPr>
              <p:spPr>
                <a:xfrm flipH="1" flipV="1">
                  <a:off x="7284635" y="6507480"/>
                  <a:ext cx="396000" cy="78378"/>
                </a:xfrm>
                <a:prstGeom prst="parallelogram">
                  <a:avLst>
                    <a:gd name="adj" fmla="val 163205"/>
                  </a:avLst>
                </a:prstGeom>
                <a:solidFill>
                  <a:srgbClr val="61D6FE">
                    <a:alpha val="1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cs typeface="+mn-cs"/>
                  </a:endParaRPr>
                </a:p>
              </p:txBody>
            </p:sp>
            <p:sp>
              <p:nvSpPr>
                <p:cNvPr id="22" name="平行四边形 21"/>
                <p:cNvSpPr/>
                <p:nvPr/>
              </p:nvSpPr>
              <p:spPr>
                <a:xfrm flipH="1" flipV="1">
                  <a:off x="6911145" y="6507480"/>
                  <a:ext cx="396000" cy="78378"/>
                </a:xfrm>
                <a:prstGeom prst="parallelogram">
                  <a:avLst>
                    <a:gd name="adj" fmla="val 163205"/>
                  </a:avLst>
                </a:prstGeom>
                <a:solidFill>
                  <a:srgbClr val="61D6FE">
                    <a:alpha val="15000"/>
                  </a:srgb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等线" panose="020F0502020204030204"/>
                    <a:cs typeface="+mn-cs"/>
                  </a:endParaRPr>
                </a:p>
              </p:txBody>
            </p:sp>
          </p:grpSp>
          <p:sp>
            <p:nvSpPr>
              <p:cNvPr id="15" name="矩形 14"/>
              <p:cNvSpPr/>
              <p:nvPr/>
            </p:nvSpPr>
            <p:spPr>
              <a:xfrm>
                <a:off x="205271" y="158619"/>
                <a:ext cx="2341985" cy="445131"/>
              </a:xfrm>
              <a:prstGeom prst="rect">
                <a:avLst/>
              </a:prstGeom>
              <a:noFill/>
              <a:ln w="38100" cap="flat" cmpd="sng" algn="ctr">
                <a:solidFill>
                  <a:srgbClr val="49BB88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F0502020204030204"/>
                  <a:cs typeface="+mn-cs"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269974" y="203963"/>
                <a:ext cx="214665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49BB88"/>
                    </a:solidFill>
                    <a:effectLst/>
                    <a:uLnTx/>
                    <a:uFillTx/>
                    <a:latin typeface="Microsoft JhengHei UI" panose="020B0604030504040204" pitchFamily="34" charset="-120"/>
                    <a:ea typeface="Microsoft JhengHei UI" panose="020B0604030504040204" pitchFamily="34" charset="-120"/>
                  </a:rPr>
                  <a:t>AI </a:t>
                </a:r>
                <a:r>
                  <a: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49BB88"/>
                    </a:solidFill>
                    <a:effectLst/>
                    <a:uLnTx/>
                    <a:uFillTx/>
                    <a:latin typeface="Microsoft JhengHei UI" panose="020B0604030504040204" pitchFamily="34" charset="-120"/>
                    <a:ea typeface="Microsoft JhengHei UI" panose="020B0604030504040204" pitchFamily="34" charset="-120"/>
                  </a:rPr>
                  <a:t>研习社</a:t>
                </a:r>
                <a:r>
                  <a:rPr kumimoji="0" lang="en-US" altLang="zh-CN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49BB88"/>
                    </a:solidFill>
                    <a:effectLst/>
                    <a:uLnTx/>
                    <a:uFillTx/>
                    <a:latin typeface="Microsoft JhengHei UI" panose="020B0604030504040204" pitchFamily="34" charset="-120"/>
                    <a:ea typeface="Microsoft JhengHei UI" panose="020B0604030504040204" pitchFamily="34" charset="-120"/>
                  </a:rPr>
                  <a:t>  ·  </a:t>
                </a:r>
                <a:r>
                  <a:rPr kumimoji="0" lang="zh-CN" alt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49BB88"/>
                    </a:solidFill>
                    <a:effectLst/>
                    <a:uLnTx/>
                    <a:uFillTx/>
                    <a:latin typeface="Microsoft JhengHei UI" panose="020B0604030504040204" pitchFamily="34" charset="-120"/>
                    <a:ea typeface="Microsoft JhengHei UI" panose="020B0604030504040204" pitchFamily="34" charset="-120"/>
                  </a:rPr>
                  <a:t>猿桌会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45100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772F8B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772F8B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772F8B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772F8B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772F8B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772F8B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multiprocessing.html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python.org/3/library/concurrent.futures.html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threading.html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cs.python.org/3/library/queue.html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python.org/3/library/asyncio-task.html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abeaz.com/python/UnderstandingGIL.pdf" TargetMode="External"/><Relationship Id="rId7" Type="http://schemas.openxmlformats.org/officeDocument/2006/relationships/hyperlink" Target="https://www.youtube.com/watch?v=7SSYhuk5hmc" TargetMode="External"/><Relationship Id="rId2" Type="http://schemas.openxmlformats.org/officeDocument/2006/relationships/hyperlink" Target="https://www.youtube.com/watch?v=Obt-vMVdM8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P3AyI_u66Bw" TargetMode="External"/><Relationship Id="rId5" Type="http://schemas.openxmlformats.org/officeDocument/2006/relationships/hyperlink" Target="https://www.youtube.com/watch?v=KVKufdTphKs" TargetMode="External"/><Relationship Id="rId4" Type="http://schemas.openxmlformats.org/officeDocument/2006/relationships/hyperlink" Target="https://www.youtube.com/watch?v=fwzPF2JLoeU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pybay.com/site_media/slides/raymond2017-keynote/index.html" TargetMode="External"/><Relationship Id="rId7" Type="http://schemas.openxmlformats.org/officeDocument/2006/relationships/hyperlink" Target="https://www.youtube.com/watch?v=RA_2qdipVng" TargetMode="External"/><Relationship Id="rId2" Type="http://schemas.openxmlformats.org/officeDocument/2006/relationships/hyperlink" Target="https://www.youtube.com/watch?v=9zinZmE3Ogk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youtube.com/watch?v=EEfI-11itn0" TargetMode="External"/><Relationship Id="rId5" Type="http://schemas.openxmlformats.org/officeDocument/2006/relationships/hyperlink" Target="https://www.youtube.com/watch?v=c5wodlqGK-M" TargetMode="External"/><Relationship Id="rId4" Type="http://schemas.openxmlformats.org/officeDocument/2006/relationships/hyperlink" Target="https://www.youtube.com/watch?v=E-1Y4kSsAFc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639889" y="2045749"/>
            <a:ext cx="876393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AU" altLang="zh-CN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Python </a:t>
            </a:r>
            <a:r>
              <a:rPr lang="zh-CN" altLang="en-US" sz="5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全局解释器锁与并发</a:t>
            </a:r>
            <a:endParaRPr lang="zh-CN" altLang="en-US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矩形 3"/>
          <p:cNvSpPr/>
          <p:nvPr/>
        </p:nvSpPr>
        <p:spPr>
          <a:xfrm>
            <a:off x="4288069" y="4009422"/>
            <a:ext cx="3467616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zh-CN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尹立博</a:t>
            </a:r>
            <a:endParaRPr lang="en-AU" altLang="zh-CN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en-US" altLang="zh-CN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Seeing</a:t>
            </a:r>
            <a:r>
              <a:rPr lang="zh-CN" alt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en-US" altLang="zh-CN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Machines</a:t>
            </a:r>
            <a:endParaRPr lang="en-AU" altLang="zh-CN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algn="ctr"/>
            <a:r>
              <a:rPr lang="zh-CN" alt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澳大利亚国立大学</a:t>
            </a:r>
            <a:endParaRPr lang="en-AU" altLang="zh-CN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677377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避开 </a:t>
            </a:r>
            <a:r>
              <a:rPr lang="en-AU" dirty="0"/>
              <a:t>GIL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/>
          <a:lstStyle/>
          <a:p>
            <a:r>
              <a:rPr lang="zh-CN" altLang="en-AU" dirty="0"/>
              <a:t>多</a:t>
            </a:r>
            <a:r>
              <a:rPr lang="zh-CN" altLang="en-US" dirty="0"/>
              <a:t>解释器进程并发 </a:t>
            </a:r>
            <a:r>
              <a:rPr lang="en-US" altLang="zh-CN" dirty="0"/>
              <a:t>(multiprocessing)</a:t>
            </a:r>
            <a:endParaRPr lang="en-AU" altLang="zh-CN" dirty="0"/>
          </a:p>
          <a:p>
            <a:r>
              <a:rPr lang="zh-CN" altLang="en-US" dirty="0"/>
              <a:t>避免执行 </a:t>
            </a:r>
            <a:r>
              <a:rPr lang="en-US" altLang="zh-CN" dirty="0"/>
              <a:t>Python</a:t>
            </a:r>
            <a:r>
              <a:rPr lang="zh-CN" altLang="en-US" dirty="0"/>
              <a:t> 字节码</a:t>
            </a:r>
            <a:endParaRPr lang="en-AU" altLang="zh-CN" dirty="0"/>
          </a:p>
          <a:p>
            <a:pPr lvl="1"/>
            <a:r>
              <a:rPr lang="en-US" altLang="zh-CN" dirty="0" err="1"/>
              <a:t>Cython</a:t>
            </a:r>
            <a:r>
              <a:rPr lang="zh-CN" altLang="en-US" dirty="0"/>
              <a:t> </a:t>
            </a:r>
            <a:r>
              <a:rPr lang="en-US" altLang="zh-CN" dirty="0" err="1"/>
              <a:t>ctypes</a:t>
            </a:r>
            <a:endParaRPr lang="en-US" altLang="zh-CN" dirty="0"/>
          </a:p>
          <a:p>
            <a:pPr lvl="1"/>
            <a:r>
              <a:rPr lang="zh-CN" altLang="en-US" dirty="0"/>
              <a:t>部分 </a:t>
            </a:r>
            <a:r>
              <a:rPr lang="en-US" altLang="zh-CN" dirty="0"/>
              <a:t>NumPy</a:t>
            </a:r>
            <a:r>
              <a:rPr lang="zh-CN" altLang="en-US" dirty="0"/>
              <a:t> 函数释放 </a:t>
            </a:r>
            <a:r>
              <a:rPr lang="en-US" altLang="zh-CN" dirty="0"/>
              <a:t>GIL</a:t>
            </a:r>
            <a:endParaRPr lang="en-AU" altLang="zh-CN" dirty="0"/>
          </a:p>
          <a:p>
            <a:pPr lvl="1"/>
            <a:r>
              <a:rPr lang="en-US" altLang="zh-CN" dirty="0" err="1"/>
              <a:t>Numba</a:t>
            </a:r>
            <a:r>
              <a:rPr lang="zh-CN" altLang="en-US" dirty="0"/>
              <a:t> </a:t>
            </a:r>
            <a:r>
              <a:rPr lang="en-US" altLang="zh-CN" dirty="0"/>
              <a:t>JIT</a:t>
            </a:r>
            <a:r>
              <a:rPr lang="zh-CN" altLang="en-US" dirty="0"/>
              <a:t> </a:t>
            </a:r>
            <a:r>
              <a:rPr lang="en-US" altLang="zh-CN" dirty="0"/>
              <a:t>“</a:t>
            </a:r>
            <a:r>
              <a:rPr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nogil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=True</a:t>
            </a:r>
            <a:r>
              <a:rPr lang="en-US" altLang="zh-CN" dirty="0"/>
              <a:t>”</a:t>
            </a:r>
          </a:p>
          <a:p>
            <a:pPr lvl="1"/>
            <a:r>
              <a:rPr lang="en-US" altLang="zh-CN" dirty="0"/>
              <a:t>TensorFlow/</a:t>
            </a:r>
            <a:r>
              <a:rPr lang="en-US" altLang="zh-CN" dirty="0" err="1"/>
              <a:t>PyTorch</a:t>
            </a:r>
            <a:r>
              <a:rPr lang="zh-CN" altLang="en-US" dirty="0"/>
              <a:t> </a:t>
            </a:r>
            <a:r>
              <a:rPr lang="en-US" altLang="zh-CN" dirty="0"/>
              <a:t>JIT</a:t>
            </a:r>
          </a:p>
        </p:txBody>
      </p:sp>
    </p:spTree>
    <p:extLst>
      <p:ext uri="{BB962C8B-B14F-4D97-AF65-F5344CB8AC3E}">
        <p14:creationId xmlns:p14="http://schemas.microsoft.com/office/powerpoint/2010/main" val="2536683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AU" dirty="0"/>
              <a:t>并行</a:t>
            </a:r>
            <a:r>
              <a:rPr lang="zh-CN" altLang="en-US" dirty="0"/>
              <a:t>与并发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/>
          <a:lstStyle/>
          <a:p>
            <a:r>
              <a:rPr lang="zh-CN" altLang="en-US" dirty="0"/>
              <a:t>并发</a:t>
            </a:r>
            <a:r>
              <a:rPr lang="en-US" altLang="zh-CN" dirty="0"/>
              <a:t>(concurrency)</a:t>
            </a:r>
            <a:endParaRPr lang="en-AU" altLang="zh-CN" dirty="0"/>
          </a:p>
          <a:p>
            <a:pPr lvl="1"/>
            <a:r>
              <a:rPr lang="zh-CN" altLang="en-US" dirty="0"/>
              <a:t>多个操作可以在重叠的时间段内进行</a:t>
            </a:r>
            <a:endParaRPr lang="en-AU" altLang="zh-CN" dirty="0"/>
          </a:p>
          <a:p>
            <a:pPr lvl="1"/>
            <a:r>
              <a:rPr lang="zh-CN" altLang="en-US" dirty="0"/>
              <a:t>任务 </a:t>
            </a:r>
            <a:r>
              <a:rPr lang="en-US" altLang="zh-CN" dirty="0"/>
              <a:t>A </a:t>
            </a:r>
            <a:r>
              <a:rPr lang="zh-CN" altLang="en-US" dirty="0"/>
              <a:t>执行 </a:t>
            </a:r>
            <a:r>
              <a:rPr lang="en-US" altLang="zh-CN" dirty="0"/>
              <a:t>-&gt;</a:t>
            </a:r>
            <a:r>
              <a:rPr lang="zh-CN" altLang="en-US" dirty="0"/>
              <a:t> 任务 </a:t>
            </a:r>
            <a:r>
              <a:rPr lang="en-US" altLang="zh-CN" dirty="0"/>
              <a:t>A</a:t>
            </a:r>
            <a:r>
              <a:rPr lang="zh-CN" altLang="en-US" dirty="0"/>
              <a:t> 执行</a:t>
            </a:r>
            <a:r>
              <a:rPr lang="en-US" altLang="zh-CN" dirty="0"/>
              <a:t>  </a:t>
            </a:r>
            <a:r>
              <a:rPr lang="zh-CN" altLang="en-US" dirty="0"/>
              <a:t> </a:t>
            </a:r>
            <a:r>
              <a:rPr lang="en-US" altLang="zh-CN" dirty="0"/>
              <a:t>    -&gt;</a:t>
            </a:r>
            <a:r>
              <a:rPr lang="zh-CN" altLang="en-US" dirty="0"/>
              <a:t> 任务</a:t>
            </a:r>
            <a:r>
              <a:rPr lang="en-US" altLang="zh-CN" dirty="0"/>
              <a:t>A</a:t>
            </a:r>
            <a:r>
              <a:rPr lang="zh-CN" altLang="en-US" dirty="0"/>
              <a:t> 执行</a:t>
            </a:r>
            <a:r>
              <a:rPr lang="en-US" altLang="zh-CN" dirty="0"/>
              <a:t> …</a:t>
            </a:r>
            <a:endParaRPr lang="en-AU" altLang="zh-CN" dirty="0"/>
          </a:p>
          <a:p>
            <a:pPr lvl="1"/>
            <a:r>
              <a:rPr lang="zh-CN" altLang="en-US" dirty="0"/>
              <a:t>任务 </a:t>
            </a:r>
            <a:r>
              <a:rPr lang="en-US" altLang="zh-CN" dirty="0"/>
              <a:t>B</a:t>
            </a:r>
            <a:r>
              <a:rPr lang="zh-CN" altLang="en-US" dirty="0"/>
              <a:t> 阻塞 </a:t>
            </a:r>
            <a:r>
              <a:rPr lang="en-US" altLang="zh-CN" dirty="0"/>
              <a:t>-&gt;</a:t>
            </a:r>
            <a:r>
              <a:rPr lang="zh-CN" altLang="en-US" dirty="0"/>
              <a:t> 任务 </a:t>
            </a:r>
            <a:r>
              <a:rPr lang="en-US" altLang="zh-CN" dirty="0"/>
              <a:t>B</a:t>
            </a:r>
            <a:r>
              <a:rPr lang="zh-CN" altLang="en-US" dirty="0"/>
              <a:t> 等待 </a:t>
            </a:r>
            <a:r>
              <a:rPr lang="en-US" altLang="zh-CN" dirty="0"/>
              <a:t>I/O -&gt;</a:t>
            </a:r>
            <a:r>
              <a:rPr lang="zh-CN" altLang="en-US" dirty="0"/>
              <a:t> 任务</a:t>
            </a:r>
            <a:r>
              <a:rPr lang="en-US" altLang="zh-CN" dirty="0"/>
              <a:t>B</a:t>
            </a:r>
            <a:r>
              <a:rPr lang="zh-CN" altLang="en-US" dirty="0"/>
              <a:t> 等待 </a:t>
            </a:r>
            <a:r>
              <a:rPr lang="en-US" altLang="zh-CN" dirty="0"/>
              <a:t>I/O …</a:t>
            </a:r>
          </a:p>
          <a:p>
            <a:r>
              <a:rPr lang="zh-CN" altLang="en-AU" dirty="0"/>
              <a:t>并行</a:t>
            </a:r>
            <a:r>
              <a:rPr lang="en-US" altLang="zh-CN" dirty="0"/>
              <a:t>(parallelism)</a:t>
            </a:r>
            <a:endParaRPr lang="en-AU" altLang="zh-CN" dirty="0"/>
          </a:p>
          <a:p>
            <a:pPr lvl="1"/>
            <a:r>
              <a:rPr lang="zh-CN" altLang="en-US" dirty="0"/>
              <a:t>多个操作在同一时间点上进行</a:t>
            </a:r>
            <a:endParaRPr lang="en-US" altLang="zh-CN" dirty="0"/>
          </a:p>
          <a:p>
            <a:pPr lvl="1"/>
            <a:r>
              <a:rPr lang="zh-CN" altLang="en-US" dirty="0"/>
              <a:t>任务 </a:t>
            </a:r>
            <a:r>
              <a:rPr lang="en-US" altLang="zh-CN" dirty="0"/>
              <a:t>A </a:t>
            </a:r>
            <a:r>
              <a:rPr lang="zh-CN" altLang="en-US" dirty="0"/>
              <a:t>执行 </a:t>
            </a:r>
            <a:r>
              <a:rPr lang="en-US" altLang="zh-CN" dirty="0"/>
              <a:t>-&gt;</a:t>
            </a:r>
            <a:r>
              <a:rPr lang="zh-CN" altLang="en-US" dirty="0"/>
              <a:t> 任务 </a:t>
            </a:r>
            <a:r>
              <a:rPr lang="en-US" altLang="zh-CN" dirty="0"/>
              <a:t>A</a:t>
            </a:r>
            <a:r>
              <a:rPr lang="zh-CN" altLang="en-US" dirty="0"/>
              <a:t> 等待 </a:t>
            </a:r>
            <a:r>
              <a:rPr lang="en-US" altLang="zh-CN" dirty="0"/>
              <a:t>I/O</a:t>
            </a:r>
            <a:r>
              <a:rPr lang="zh-CN" altLang="en-US" dirty="0"/>
              <a:t> </a:t>
            </a:r>
            <a:r>
              <a:rPr lang="en-US" altLang="zh-CN" dirty="0"/>
              <a:t>-&gt;</a:t>
            </a:r>
            <a:r>
              <a:rPr lang="zh-CN" altLang="en-US" dirty="0"/>
              <a:t> 任务 </a:t>
            </a:r>
            <a:r>
              <a:rPr lang="en-US" altLang="zh-CN" dirty="0"/>
              <a:t>A </a:t>
            </a:r>
            <a:r>
              <a:rPr lang="zh-CN" altLang="en-US" dirty="0"/>
              <a:t>执行 </a:t>
            </a:r>
            <a:r>
              <a:rPr lang="en-US" altLang="zh-CN" dirty="0"/>
              <a:t>…</a:t>
            </a:r>
          </a:p>
          <a:p>
            <a:pPr lvl="1"/>
            <a:r>
              <a:rPr lang="zh-CN" altLang="en-US" dirty="0"/>
              <a:t>任务 </a:t>
            </a:r>
            <a:r>
              <a:rPr lang="en-US" altLang="zh-CN" dirty="0"/>
              <a:t>B</a:t>
            </a:r>
            <a:r>
              <a:rPr lang="zh-CN" altLang="en-US" dirty="0"/>
              <a:t> 执行 </a:t>
            </a:r>
            <a:r>
              <a:rPr lang="en-US" altLang="zh-CN" dirty="0"/>
              <a:t>-&gt;</a:t>
            </a:r>
            <a:r>
              <a:rPr lang="zh-CN" altLang="en-US" dirty="0"/>
              <a:t> 任务 </a:t>
            </a:r>
            <a:r>
              <a:rPr lang="en-US" altLang="zh-CN" dirty="0"/>
              <a:t>B</a:t>
            </a:r>
            <a:r>
              <a:rPr lang="zh-CN" altLang="en-US" dirty="0"/>
              <a:t> 等待 </a:t>
            </a:r>
            <a:r>
              <a:rPr lang="en-US" altLang="zh-CN" dirty="0"/>
              <a:t>I/O</a:t>
            </a:r>
            <a:r>
              <a:rPr lang="zh-CN" altLang="en-US" dirty="0"/>
              <a:t> </a:t>
            </a:r>
            <a:r>
              <a:rPr lang="en-US" altLang="zh-CN" dirty="0"/>
              <a:t>-&gt;</a:t>
            </a:r>
            <a:r>
              <a:rPr lang="zh-CN" altLang="en-US" dirty="0"/>
              <a:t> 任务 </a:t>
            </a:r>
            <a:r>
              <a:rPr lang="en-US" altLang="zh-CN" dirty="0"/>
              <a:t>B</a:t>
            </a:r>
            <a:r>
              <a:rPr lang="zh-CN" altLang="en-US" dirty="0"/>
              <a:t> 执行 </a:t>
            </a:r>
            <a:r>
              <a:rPr lang="en-US" altLang="zh-CN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045219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多线程与多进程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/>
          <a:lstStyle/>
          <a:p>
            <a:r>
              <a:rPr lang="zh-CN" altLang="en-AU" dirty="0"/>
              <a:t>多</a:t>
            </a:r>
            <a:r>
              <a:rPr lang="zh-CN" altLang="en-US" dirty="0"/>
              <a:t>线程并发</a:t>
            </a:r>
            <a:endParaRPr lang="en-AU" altLang="zh-CN" dirty="0"/>
          </a:p>
          <a:p>
            <a:pPr lvl="1"/>
            <a:r>
              <a:rPr lang="zh-CN" altLang="en-US" dirty="0"/>
              <a:t>优势：</a:t>
            </a:r>
            <a:r>
              <a:rPr lang="zh-CN" altLang="en-AU" dirty="0"/>
              <a:t>共享</a:t>
            </a:r>
            <a:r>
              <a:rPr lang="zh-CN" altLang="en-US" dirty="0"/>
              <a:t>内存空间，方便交换数据</a:t>
            </a:r>
            <a:endParaRPr lang="en-AU" altLang="zh-CN" dirty="0"/>
          </a:p>
          <a:p>
            <a:pPr lvl="1"/>
            <a:r>
              <a:rPr lang="zh-CN" altLang="en-AU" dirty="0"/>
              <a:t>劣势</a:t>
            </a:r>
            <a:r>
              <a:rPr lang="zh-CN" altLang="en-US" dirty="0"/>
              <a:t>：同时写入内存将导致数据损坏</a:t>
            </a:r>
            <a:endParaRPr lang="en-AU" altLang="zh-CN" dirty="0"/>
          </a:p>
          <a:p>
            <a:r>
              <a:rPr lang="zh-CN" altLang="en-US" dirty="0"/>
              <a:t>多进程并行</a:t>
            </a:r>
            <a:endParaRPr lang="en-AU" altLang="zh-CN" dirty="0"/>
          </a:p>
          <a:p>
            <a:pPr lvl="1"/>
            <a:r>
              <a:rPr lang="zh-CN" altLang="en-US" dirty="0"/>
              <a:t>优势：内存空间独立</a:t>
            </a:r>
            <a:endParaRPr lang="en-AU" altLang="zh-CN" dirty="0"/>
          </a:p>
          <a:p>
            <a:pPr lvl="1"/>
            <a:r>
              <a:rPr lang="zh-CN" altLang="en-US" dirty="0"/>
              <a:t>劣势：进程间交互需要序列化</a:t>
            </a:r>
            <a:r>
              <a:rPr lang="en-US" altLang="zh-CN" dirty="0"/>
              <a:t>-</a:t>
            </a:r>
            <a:r>
              <a:rPr lang="zh-CN" altLang="en-US" dirty="0"/>
              <a:t>通信</a:t>
            </a:r>
            <a:r>
              <a:rPr lang="en-US" altLang="zh-CN" dirty="0"/>
              <a:t>-</a:t>
            </a:r>
            <a:r>
              <a:rPr lang="zh-CN" altLang="en-US" dirty="0"/>
              <a:t>反序列化</a:t>
            </a: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4174915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592738" y="873125"/>
            <a:ext cx="3750662" cy="1762125"/>
          </a:xfrm>
        </p:spPr>
        <p:txBody>
          <a:bodyPr>
            <a:normAutofit/>
          </a:bodyPr>
          <a:lstStyle/>
          <a:p>
            <a:r>
              <a:rPr lang="zh-CN" altLang="en-US" dirty="0"/>
              <a:t>案例分析：</a:t>
            </a:r>
            <a:br>
              <a:rPr lang="en-US" altLang="zh-CN" dirty="0"/>
            </a:br>
            <a:r>
              <a:rPr lang="zh-CN" altLang="en-US" dirty="0"/>
              <a:t>获取网页大小</a:t>
            </a:r>
            <a:endParaRPr lang="en-AU" dirty="0"/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126E7A34-F6A0-A84E-9360-F7DCC6CEED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738" y="2923021"/>
            <a:ext cx="4318000" cy="3365500"/>
          </a:xfr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451C496-C1A7-1C48-8714-0F2B3CA5E1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3400" y="0"/>
            <a:ext cx="78486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755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多进程 </a:t>
            </a:r>
            <a:r>
              <a:rPr lang="en-US" altLang="zh-CN" dirty="0"/>
              <a:t>(multiprocessing)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/>
          <a:lstStyle/>
          <a:p>
            <a:r>
              <a:rPr lang="zh-CN" altLang="en-US" dirty="0"/>
              <a:t>适用场景：</a:t>
            </a:r>
            <a:endParaRPr lang="en-AU" altLang="zh-CN" dirty="0"/>
          </a:p>
          <a:p>
            <a:pPr lvl="1"/>
            <a:r>
              <a:rPr lang="en-US" altLang="zh-CN" dirty="0"/>
              <a:t>CPU</a:t>
            </a:r>
            <a:r>
              <a:rPr lang="zh-CN" altLang="en-US" dirty="0"/>
              <a:t> 占用率高</a:t>
            </a:r>
            <a:endParaRPr lang="en-AU" altLang="zh-CN" dirty="0"/>
          </a:p>
          <a:p>
            <a:pPr lvl="1"/>
            <a:r>
              <a:rPr lang="zh-CN" altLang="en-US" dirty="0"/>
              <a:t>子进程间通信简单</a:t>
            </a:r>
            <a:endParaRPr lang="en-US" altLang="zh-CN" dirty="0"/>
          </a:p>
          <a:p>
            <a:pPr lvl="1"/>
            <a:r>
              <a:rPr lang="zh-CN" altLang="en-US" dirty="0"/>
              <a:t>相关变量和函数可被序列化，但占用内存较小</a:t>
            </a:r>
            <a:endParaRPr lang="en-AU" altLang="zh-CN" dirty="0"/>
          </a:p>
          <a:p>
            <a:r>
              <a:rPr lang="zh-CN" altLang="en-US" dirty="0"/>
              <a:t>参见文档：</a:t>
            </a:r>
            <a:endParaRPr lang="en-AU" altLang="zh-CN" dirty="0"/>
          </a:p>
          <a:p>
            <a:pPr lvl="1"/>
            <a:r>
              <a:rPr lang="en-US" dirty="0">
                <a:hlinkClick r:id="rId3"/>
              </a:rPr>
              <a:t>https://docs.python.org/3/library/multiprocessing.html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https://docs.python.org/3/library/concurrent.futures.html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73205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>
            <a:extLst>
              <a:ext uri="{FF2B5EF4-FFF2-40B4-BE49-F238E27FC236}">
                <a16:creationId xmlns:a16="http://schemas.microsoft.com/office/drawing/2014/main" id="{2565ECAA-A846-D247-AA96-BC757D3559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3750" y="793750"/>
            <a:ext cx="80645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9052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E0186D3-F07B-1A44-B3B2-B95D6FED69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2600" y="793750"/>
            <a:ext cx="86868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7448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多线程 </a:t>
            </a:r>
            <a:r>
              <a:rPr lang="en-US" altLang="zh-CN" dirty="0"/>
              <a:t>(multithreading)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/>
          <a:lstStyle/>
          <a:p>
            <a:r>
              <a:rPr lang="zh-CN" altLang="en-US" dirty="0"/>
              <a:t>适</a:t>
            </a:r>
            <a:r>
              <a:rPr lang="zh-CN" altLang="en-AU" dirty="0"/>
              <a:t>用</a:t>
            </a:r>
            <a:r>
              <a:rPr lang="zh-CN" altLang="en-US" dirty="0"/>
              <a:t>场景：</a:t>
            </a:r>
            <a:endParaRPr lang="en-AU" altLang="zh-CN" dirty="0"/>
          </a:p>
          <a:p>
            <a:pPr lvl="1"/>
            <a:r>
              <a:rPr lang="en-US" altLang="zh-CN" dirty="0"/>
              <a:t>CPU</a:t>
            </a:r>
            <a:r>
              <a:rPr lang="zh-CN" altLang="en-US" dirty="0"/>
              <a:t> </a:t>
            </a:r>
            <a:r>
              <a:rPr lang="zh-CN" altLang="en-AU" dirty="0"/>
              <a:t>占用率低</a:t>
            </a:r>
            <a:endParaRPr lang="en-AU" altLang="zh-CN" dirty="0"/>
          </a:p>
          <a:p>
            <a:pPr lvl="1"/>
            <a:r>
              <a:rPr lang="en-US" altLang="zh-CN" dirty="0"/>
              <a:t>I/O</a:t>
            </a:r>
            <a:r>
              <a:rPr lang="zh-CN" altLang="en-US" dirty="0"/>
              <a:t> 负载高</a:t>
            </a:r>
            <a:endParaRPr lang="en-AU" altLang="zh-CN" dirty="0"/>
          </a:p>
          <a:p>
            <a:pPr lvl="1"/>
            <a:r>
              <a:rPr lang="zh-CN" altLang="en-US" dirty="0"/>
              <a:t>子任务需要共享内存</a:t>
            </a:r>
            <a:endParaRPr lang="en-AU" altLang="zh-CN" dirty="0"/>
          </a:p>
          <a:p>
            <a:r>
              <a:rPr lang="zh-CN" altLang="en-US" dirty="0"/>
              <a:t>参见文档：</a:t>
            </a:r>
            <a:endParaRPr lang="en-AU" altLang="zh-CN" dirty="0"/>
          </a:p>
          <a:p>
            <a:pPr lvl="1"/>
            <a:r>
              <a:rPr lang="en-US" altLang="zh-CN" dirty="0">
                <a:hlinkClick r:id="rId3"/>
              </a:rPr>
              <a:t>https://docs.python.org/3/library/threading.html</a:t>
            </a:r>
            <a:endParaRPr lang="en-US" altLang="zh-CN" dirty="0"/>
          </a:p>
          <a:p>
            <a:pPr lvl="1"/>
            <a:r>
              <a:rPr lang="en-US" altLang="zh-CN" dirty="0">
                <a:hlinkClick r:id="rId4"/>
              </a:rPr>
              <a:t>https://docs.python.org/3/library/queue.html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946013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E58DC5-6D2B-BA4E-9E09-BA2E12DB33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8050" y="952500"/>
            <a:ext cx="783590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7612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en-US" altLang="zh-CN" dirty="0"/>
              <a:t>Python</a:t>
            </a:r>
            <a:r>
              <a:rPr lang="zh-CN" altLang="en-US" dirty="0"/>
              <a:t> 多线程</a:t>
            </a:r>
            <a:r>
              <a:rPr lang="zh-CN" altLang="en-AU" dirty="0"/>
              <a:t>编程</a:t>
            </a:r>
            <a:r>
              <a:rPr lang="zh-CN" altLang="en-US" dirty="0"/>
              <a:t>难点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/>
          <a:lstStyle/>
          <a:p>
            <a:r>
              <a:rPr lang="en-US" altLang="zh-CN" dirty="0" err="1"/>
              <a:t>CPython</a:t>
            </a:r>
            <a:r>
              <a:rPr lang="zh-CN" altLang="en-US" dirty="0"/>
              <a:t> 的线程切换可能在任意字节码之间发生</a:t>
            </a:r>
            <a:endParaRPr lang="en-AU" altLang="zh-CN" dirty="0"/>
          </a:p>
          <a:p>
            <a:pPr lvl="1"/>
            <a:r>
              <a:rPr lang="en-US" altLang="zh-CN" dirty="0"/>
              <a:t>Python</a:t>
            </a:r>
            <a:r>
              <a:rPr lang="zh-CN" altLang="en-US" dirty="0"/>
              <a:t> 指令不具有原子性</a:t>
            </a:r>
            <a:endParaRPr lang="en-AU" altLang="zh-CN" dirty="0"/>
          </a:p>
          <a:p>
            <a:r>
              <a:rPr lang="zh-CN" altLang="en-US" dirty="0"/>
              <a:t>每次访问受限资源都需获取锁</a:t>
            </a:r>
            <a:endParaRPr lang="en-AU" altLang="zh-CN" dirty="0"/>
          </a:p>
          <a:p>
            <a:r>
              <a:rPr lang="zh-CN" altLang="en-US" dirty="0"/>
              <a:t>锁不具有强制性</a:t>
            </a:r>
            <a:endParaRPr lang="en-AU" altLang="zh-CN" dirty="0"/>
          </a:p>
          <a:p>
            <a:pPr lvl="1"/>
            <a:r>
              <a:rPr lang="zh-CN" altLang="en-US" dirty="0"/>
              <a:t>即使忘记获取锁，代码也可能运行</a:t>
            </a:r>
            <a:endParaRPr lang="en-AU" altLang="zh-CN" dirty="0"/>
          </a:p>
          <a:p>
            <a:r>
              <a:rPr lang="zh-CN" altLang="en-US" dirty="0"/>
              <a:t>竞争状态难以复制</a:t>
            </a: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3237943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分享提纲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全局解释器锁 </a:t>
            </a:r>
            <a:r>
              <a:rPr lang="en-US" altLang="zh-CN" dirty="0"/>
              <a:t>(</a:t>
            </a:r>
            <a:r>
              <a:rPr lang="en-AU" dirty="0"/>
              <a:t>GIL)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多进程 </a:t>
            </a:r>
            <a:r>
              <a:rPr lang="en-US" altLang="zh-CN" dirty="0"/>
              <a:t>(</a:t>
            </a:r>
            <a:r>
              <a:rPr lang="en-AU" dirty="0"/>
              <a:t>multiprocessing)</a:t>
            </a:r>
            <a:endParaRPr lang="en-AU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多线程 </a:t>
            </a:r>
            <a:r>
              <a:rPr lang="en-US" altLang="zh-CN" dirty="0"/>
              <a:t>(</a:t>
            </a:r>
            <a:r>
              <a:rPr lang="en-AU" dirty="0"/>
              <a:t>multithreading)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异步 </a:t>
            </a:r>
            <a:r>
              <a:rPr lang="en-US" altLang="zh-CN" dirty="0"/>
              <a:t>(</a:t>
            </a:r>
            <a:r>
              <a:rPr lang="en-AU" dirty="0" err="1"/>
              <a:t>async</a:t>
            </a:r>
            <a:r>
              <a:rPr lang="en-AU" dirty="0"/>
              <a:t>)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分布式计算（以 </a:t>
            </a:r>
            <a:r>
              <a:rPr lang="en-US" altLang="zh-CN" dirty="0" err="1"/>
              <a:t>Dask</a:t>
            </a:r>
            <a:r>
              <a:rPr lang="zh-CN" altLang="en-US" dirty="0"/>
              <a:t> 为例）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1245A1-3469-FA47-9670-8DE18CB14C06}"/>
              </a:ext>
            </a:extLst>
          </p:cNvPr>
          <p:cNvSpPr txBox="1"/>
          <p:nvPr/>
        </p:nvSpPr>
        <p:spPr>
          <a:xfrm>
            <a:off x="5168900" y="1212740"/>
            <a:ext cx="6184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PyThread_type_lock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 err="1">
                <a:latin typeface="Consolas" panose="020B0609020204030204" pitchFamily="49" charset="0"/>
                <a:cs typeface="Consolas" panose="020B0609020204030204" pitchFamily="49" charset="0"/>
              </a:rPr>
              <a:t>interpreter_lock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0;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*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is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GIL</a:t>
            </a:r>
            <a:r>
              <a:rPr lang="zh-CN" altLang="en-US" dirty="0">
                <a:latin typeface="Consolas" panose="020B0609020204030204" pitchFamily="49" charset="0"/>
                <a:cs typeface="Consolas" panose="020B0609020204030204" pitchFamily="49" charset="0"/>
              </a:rPr>
              <a:t> *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endParaRPr lang="en-US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3285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案例分析：多线程计数器</a:t>
            </a:r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9A81E2B-F0BA-464E-8E64-720F3EF2A4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00800" y="2351088"/>
            <a:ext cx="4953000" cy="3683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118597E-2390-0745-B209-78E7EF8FF0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98688"/>
            <a:ext cx="5168900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6564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异步 </a:t>
            </a:r>
            <a:r>
              <a:rPr lang="en-US" altLang="zh-CN" dirty="0"/>
              <a:t>(</a:t>
            </a:r>
            <a:r>
              <a:rPr lang="en-US" altLang="zh-CN" dirty="0" err="1"/>
              <a:t>async</a:t>
            </a:r>
            <a:r>
              <a:rPr lang="en-US" altLang="zh-CN" dirty="0"/>
              <a:t>)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使用生成器实现的协程</a:t>
            </a:r>
            <a:endParaRPr lang="en-AU" altLang="zh-CN" dirty="0"/>
          </a:p>
          <a:p>
            <a:pPr lvl="1"/>
            <a:r>
              <a:rPr lang="zh-CN" altLang="en-AU" dirty="0"/>
              <a:t>单一</a:t>
            </a:r>
            <a:r>
              <a:rPr lang="zh-CN" altLang="en-US" dirty="0"/>
              <a:t>线程</a:t>
            </a:r>
            <a:endParaRPr lang="en-AU" altLang="zh-CN" dirty="0"/>
          </a:p>
          <a:p>
            <a:pPr lvl="1"/>
            <a:r>
              <a:rPr lang="zh-CN" altLang="en-US" dirty="0"/>
              <a:t>比线程能</a:t>
            </a:r>
            <a:r>
              <a:rPr lang="zh-CN" altLang="en-AU" dirty="0"/>
              <a:t>更</a:t>
            </a:r>
            <a:r>
              <a:rPr lang="zh-CN" altLang="en-US" dirty="0"/>
              <a:t>高效地组织非阻塞式任务</a:t>
            </a:r>
            <a:endParaRPr lang="en-AU" altLang="zh-CN" dirty="0"/>
          </a:p>
          <a:p>
            <a:pPr lvl="1"/>
            <a:r>
              <a:rPr lang="zh-CN" altLang="en-US" dirty="0"/>
              <a:t>协程切换由 </a:t>
            </a:r>
            <a:r>
              <a:rPr lang="en-US" altLang="zh-CN" dirty="0"/>
              <a:t>Python</a:t>
            </a:r>
            <a:r>
              <a:rPr lang="zh-CN" altLang="en-US" dirty="0"/>
              <a:t> 解释器内完成</a:t>
            </a:r>
            <a:endParaRPr lang="en-AU" altLang="zh-CN" dirty="0"/>
          </a:p>
          <a:p>
            <a:r>
              <a:rPr lang="en-US" altLang="zh-CN" dirty="0"/>
              <a:t>GIL</a:t>
            </a:r>
            <a:r>
              <a:rPr lang="zh-CN" altLang="en-US" dirty="0"/>
              <a:t>其他语言也有异步编程</a:t>
            </a:r>
            <a:endParaRPr lang="en-AU" altLang="zh-CN" dirty="0"/>
          </a:p>
          <a:p>
            <a:pPr lvl="1"/>
            <a:r>
              <a:rPr lang="en-US" altLang="zh-CN" dirty="0"/>
              <a:t>Go</a:t>
            </a:r>
            <a:r>
              <a:rPr lang="zh-CN" altLang="en-US" dirty="0"/>
              <a:t> 语言的 </a:t>
            </a:r>
            <a:r>
              <a:rPr lang="en-US" altLang="zh-CN" dirty="0"/>
              <a:t>goroutine</a:t>
            </a:r>
          </a:p>
          <a:p>
            <a:pPr lvl="1"/>
            <a:r>
              <a:rPr lang="en-US" altLang="zh-CN" dirty="0"/>
              <a:t>Nginx</a:t>
            </a:r>
            <a:r>
              <a:rPr lang="zh-CN" altLang="en-US" dirty="0"/>
              <a:t> 用 </a:t>
            </a:r>
            <a:r>
              <a:rPr lang="en-US" altLang="zh-CN" dirty="0"/>
              <a:t>C</a:t>
            </a:r>
            <a:r>
              <a:rPr lang="zh-CN" altLang="en-US" dirty="0"/>
              <a:t> 实现了异步编程</a:t>
            </a:r>
            <a:endParaRPr lang="en-US" altLang="zh-CN" dirty="0"/>
          </a:p>
          <a:p>
            <a:r>
              <a:rPr lang="zh-CN" altLang="en-US" dirty="0"/>
              <a:t>参见文档：</a:t>
            </a:r>
            <a:endParaRPr lang="en-AU" altLang="zh-CN" dirty="0"/>
          </a:p>
          <a:p>
            <a:pPr lvl="1"/>
            <a:r>
              <a:rPr lang="en-AU" altLang="zh-CN" dirty="0">
                <a:hlinkClick r:id="rId3"/>
              </a:rPr>
              <a:t>https://docs.python.org/3/library/asyncio-task.html</a:t>
            </a: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188518398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异步 </a:t>
            </a:r>
            <a:r>
              <a:rPr lang="en-US" altLang="zh-CN" dirty="0"/>
              <a:t>vs</a:t>
            </a:r>
            <a:r>
              <a:rPr lang="zh-CN" altLang="en-US" dirty="0"/>
              <a:t> 线程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>
            <a:normAutofit/>
          </a:bodyPr>
          <a:lstStyle/>
          <a:p>
            <a:r>
              <a:rPr lang="zh-CN" altLang="en-US" dirty="0"/>
              <a:t>优势：</a:t>
            </a:r>
            <a:endParaRPr lang="en-AU" altLang="zh-CN" dirty="0"/>
          </a:p>
          <a:p>
            <a:pPr lvl="1"/>
            <a:r>
              <a:rPr lang="zh-CN" altLang="en-AU" dirty="0"/>
              <a:t>简单</a:t>
            </a:r>
            <a:r>
              <a:rPr lang="zh-CN" altLang="en-US" dirty="0"/>
              <a:t>的多任务模型</a:t>
            </a:r>
            <a:endParaRPr lang="en-AU" altLang="zh-CN" dirty="0"/>
          </a:p>
          <a:p>
            <a:pPr lvl="1"/>
            <a:r>
              <a:rPr lang="zh-CN" altLang="en-US" dirty="0"/>
              <a:t>明确的协程切换点</a:t>
            </a:r>
            <a:endParaRPr lang="en-AU" altLang="zh-CN" dirty="0"/>
          </a:p>
          <a:p>
            <a:pPr lvl="1"/>
            <a:r>
              <a:rPr lang="zh-CN" altLang="en-AU" dirty="0"/>
              <a:t>系统</a:t>
            </a:r>
            <a:r>
              <a:rPr lang="zh-CN" altLang="en-US" dirty="0"/>
              <a:t>开销远小于 </a:t>
            </a:r>
            <a:r>
              <a:rPr lang="en-US" altLang="zh-CN" dirty="0"/>
              <a:t>OS</a:t>
            </a:r>
            <a:r>
              <a:rPr lang="zh-CN" altLang="en-US" dirty="0"/>
              <a:t> 原生线程</a:t>
            </a:r>
            <a:endParaRPr lang="en-AU" altLang="zh-CN" dirty="0"/>
          </a:p>
          <a:p>
            <a:r>
              <a:rPr lang="zh-CN" altLang="en-US" dirty="0"/>
              <a:t>劣势：</a:t>
            </a:r>
            <a:endParaRPr lang="en-AU" altLang="zh-CN" dirty="0"/>
          </a:p>
          <a:p>
            <a:pPr lvl="1"/>
            <a:r>
              <a:rPr lang="zh-CN" altLang="en-US" dirty="0"/>
              <a:t>有相对独立的生态系统</a:t>
            </a:r>
            <a:endParaRPr lang="en-AU" altLang="zh-CN" dirty="0"/>
          </a:p>
          <a:p>
            <a:pPr lvl="1"/>
            <a:r>
              <a:rPr lang="zh-CN" altLang="en-US" dirty="0"/>
              <a:t>与其他并发模型混用较难</a:t>
            </a:r>
            <a:endParaRPr lang="en-AU" altLang="zh-CN" dirty="0"/>
          </a:p>
          <a:p>
            <a:pPr lvl="1"/>
            <a:r>
              <a:rPr lang="en-US" altLang="zh-CN" dirty="0"/>
              <a:t>API</a:t>
            </a:r>
            <a:r>
              <a:rPr lang="zh-CN" altLang="en-US" dirty="0"/>
              <a:t> 仍未稳定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348877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553090-FB7C-D148-AF74-F80231A757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550" y="476250"/>
            <a:ext cx="8978900" cy="590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6061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3BB6D8-3DE4-B948-A910-32BFAFCA1D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550" y="317500"/>
            <a:ext cx="8978900" cy="622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0174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922360" y="873125"/>
            <a:ext cx="8431439" cy="1325563"/>
          </a:xfrm>
        </p:spPr>
        <p:txBody>
          <a:bodyPr>
            <a:normAutofit/>
          </a:bodyPr>
          <a:lstStyle/>
          <a:p>
            <a:r>
              <a:rPr lang="zh-CN" altLang="en-US" dirty="0"/>
              <a:t>分布式计算（以 </a:t>
            </a:r>
            <a:r>
              <a:rPr lang="en-US" altLang="zh-CN" dirty="0" err="1"/>
              <a:t>Dask</a:t>
            </a:r>
            <a:r>
              <a:rPr lang="zh-CN" altLang="en-US" dirty="0"/>
              <a:t> 为例）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922361" y="2333625"/>
            <a:ext cx="8431438" cy="3762375"/>
          </a:xfrm>
        </p:spPr>
        <p:txBody>
          <a:bodyPr>
            <a:normAutofit fontScale="92500" lnSpcReduction="10000"/>
          </a:bodyPr>
          <a:lstStyle/>
          <a:p>
            <a:r>
              <a:rPr lang="en-US" altLang="zh-CN" dirty="0" err="1"/>
              <a:t>Dask</a:t>
            </a:r>
            <a:endParaRPr lang="en-US" altLang="zh-CN" dirty="0"/>
          </a:p>
          <a:p>
            <a:pPr lvl="1"/>
            <a:r>
              <a:rPr lang="zh-CN" altLang="en-US" dirty="0"/>
              <a:t>基于运算图的</a:t>
            </a:r>
            <a:r>
              <a:rPr lang="zh-CN" altLang="en-AU" dirty="0"/>
              <a:t>动态</a:t>
            </a:r>
            <a:r>
              <a:rPr lang="zh-CN" altLang="en-US" dirty="0"/>
              <a:t>任务调度器</a:t>
            </a:r>
            <a:endParaRPr lang="en-AU" altLang="zh-CN" dirty="0"/>
          </a:p>
          <a:p>
            <a:pPr lvl="1"/>
            <a:r>
              <a:rPr lang="zh-CN" altLang="en-US" dirty="0"/>
              <a:t>使用动态调度器扩展 </a:t>
            </a:r>
            <a:r>
              <a:rPr lang="en-US" altLang="zh-CN" dirty="0"/>
              <a:t>NumPy</a:t>
            </a:r>
            <a:r>
              <a:rPr lang="zh-CN" altLang="en-US" dirty="0"/>
              <a:t> 和 </a:t>
            </a:r>
            <a:r>
              <a:rPr lang="en-US" altLang="zh-CN" dirty="0"/>
              <a:t>Pandas</a:t>
            </a:r>
            <a:endParaRPr lang="en-AU" altLang="zh-CN" dirty="0"/>
          </a:p>
          <a:p>
            <a:r>
              <a:rPr lang="en-US" altLang="zh-CN" dirty="0"/>
              <a:t>Distributed</a:t>
            </a:r>
            <a:endParaRPr lang="en-AU" altLang="zh-CN" dirty="0"/>
          </a:p>
          <a:p>
            <a:pPr lvl="1"/>
            <a:r>
              <a:rPr lang="en-US" altLang="zh-CN" dirty="0" err="1"/>
              <a:t>Dask</a:t>
            </a:r>
            <a:r>
              <a:rPr lang="zh-CN" altLang="en-US" dirty="0"/>
              <a:t> 在异构集群上的扩展</a:t>
            </a:r>
            <a:endParaRPr lang="en-AU" altLang="zh-CN" dirty="0"/>
          </a:p>
          <a:p>
            <a:pPr lvl="1"/>
            <a:r>
              <a:rPr lang="zh-CN" altLang="en-US" dirty="0"/>
              <a:t>客户 </a:t>
            </a:r>
            <a:r>
              <a:rPr lang="en-US" altLang="zh-CN" dirty="0"/>
              <a:t>–</a:t>
            </a:r>
            <a:r>
              <a:rPr lang="zh-CN" altLang="en-US" dirty="0"/>
              <a:t> 调度器 </a:t>
            </a:r>
            <a:r>
              <a:rPr lang="en-US" altLang="zh-CN" dirty="0"/>
              <a:t>–</a:t>
            </a:r>
            <a:r>
              <a:rPr lang="zh-CN" altLang="en-US" dirty="0"/>
              <a:t> 工作节点</a:t>
            </a:r>
            <a:endParaRPr lang="en-US" altLang="zh-CN" dirty="0"/>
          </a:p>
          <a:p>
            <a:r>
              <a:rPr lang="zh-CN" altLang="en-AU" dirty="0"/>
              <a:t>与</a:t>
            </a:r>
            <a:r>
              <a:rPr lang="zh-CN" altLang="en-US" dirty="0"/>
              <a:t> </a:t>
            </a:r>
            <a:r>
              <a:rPr lang="en-US" altLang="zh-CN" dirty="0"/>
              <a:t>Spark</a:t>
            </a:r>
            <a:r>
              <a:rPr lang="zh-CN" altLang="en-US" dirty="0"/>
              <a:t> 比较</a:t>
            </a:r>
            <a:endParaRPr lang="en-AU" altLang="zh-CN" dirty="0"/>
          </a:p>
          <a:p>
            <a:pPr lvl="1"/>
            <a:r>
              <a:rPr lang="zh-CN" altLang="en-US" dirty="0"/>
              <a:t>纯 </a:t>
            </a:r>
            <a:r>
              <a:rPr lang="en-US" altLang="zh-CN" dirty="0"/>
              <a:t>Python</a:t>
            </a:r>
            <a:r>
              <a:rPr lang="zh-CN" altLang="en-US" dirty="0"/>
              <a:t> 实现</a:t>
            </a:r>
            <a:endParaRPr lang="en-AU" altLang="zh-CN" dirty="0"/>
          </a:p>
          <a:p>
            <a:pPr lvl="1"/>
            <a:r>
              <a:rPr lang="zh-CN" altLang="en-US" dirty="0"/>
              <a:t>无需遵循 </a:t>
            </a:r>
            <a:r>
              <a:rPr lang="en-US" altLang="zh-CN" dirty="0"/>
              <a:t>map-reduce</a:t>
            </a:r>
            <a:r>
              <a:rPr lang="zh-CN" altLang="en-US" dirty="0"/>
              <a:t> 范式</a:t>
            </a:r>
            <a:endParaRPr lang="en-AU" altLang="zh-CN" dirty="0"/>
          </a:p>
          <a:p>
            <a:pPr lvl="1"/>
            <a:r>
              <a:rPr lang="zh-CN" altLang="en-US" dirty="0"/>
              <a:t>细粒调度带来较低的延迟</a:t>
            </a:r>
            <a:endParaRPr lang="en-AU" altLang="zh-CN" dirty="0"/>
          </a:p>
          <a:p>
            <a:pPr lvl="1"/>
            <a:endParaRPr lang="en-AU" altLang="zh-CN" dirty="0"/>
          </a:p>
        </p:txBody>
      </p:sp>
      <p:pic>
        <p:nvPicPr>
          <p:cNvPr id="1026" name="Picture 2" descr="https://lh6.googleusercontent.com/b0PXYg-cMxiGG1yrN-dnUwf8GfmxEaglf4ABAWQa39rg-o5xlCLdTDsrv-Cnu_oroHYSkBwd5IIC01nJRiFeGhGiW2ZT4wiuDsnwSL74FRUTzR3SAdvf_W0uMzJOWrYJbh6y2Of4DME">
            <a:extLst>
              <a:ext uri="{FF2B5EF4-FFF2-40B4-BE49-F238E27FC236}">
                <a16:creationId xmlns:a16="http://schemas.microsoft.com/office/drawing/2014/main" id="{A902CC06-AAB5-F546-84F5-CF390F9BE7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068" y="0"/>
            <a:ext cx="239984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002211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A45D3B1-E064-A841-B644-70C0D190DE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0462" y="0"/>
            <a:ext cx="53310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5828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8EF916A-F6B9-4448-9F07-08D557E39A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300" y="400050"/>
            <a:ext cx="916940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6174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相关会议演讲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>
            <a:normAutofit fontScale="77500" lnSpcReduction="20000"/>
          </a:bodyPr>
          <a:lstStyle/>
          <a:p>
            <a:r>
              <a:rPr lang="en-AU" dirty="0"/>
              <a:t>Dave Beazley: Understanding the Python GIL, </a:t>
            </a:r>
            <a:r>
              <a:rPr lang="en-AU" dirty="0" err="1"/>
              <a:t>PyCon</a:t>
            </a:r>
            <a:r>
              <a:rPr lang="en-AU" dirty="0"/>
              <a:t> 2010</a:t>
            </a:r>
          </a:p>
          <a:p>
            <a:pPr lvl="1"/>
            <a:r>
              <a:rPr lang="en-AU" dirty="0">
                <a:hlinkClick r:id="rId2"/>
              </a:rPr>
              <a:t>https://www.youtube.com/watch?v=Obt-vMVdM8s</a:t>
            </a:r>
            <a:endParaRPr lang="en-AU" dirty="0"/>
          </a:p>
          <a:p>
            <a:pPr lvl="1"/>
            <a:r>
              <a:rPr lang="en-US" dirty="0">
                <a:hlinkClick r:id="rId3"/>
              </a:rPr>
              <a:t>https://www.dabeaz.com/python/UnderstandingGIL.pdf</a:t>
            </a:r>
            <a:endParaRPr lang="en-AU" dirty="0"/>
          </a:p>
          <a:p>
            <a:r>
              <a:rPr lang="en-AU" dirty="0"/>
              <a:t>Dave Beazley: Embracing the Global Interpreter Lock (GIL), </a:t>
            </a:r>
            <a:r>
              <a:rPr lang="en-AU" dirty="0" err="1"/>
              <a:t>PyCodeConf</a:t>
            </a:r>
            <a:r>
              <a:rPr lang="en-AU" dirty="0"/>
              <a:t> 2011</a:t>
            </a:r>
          </a:p>
          <a:p>
            <a:pPr lvl="1"/>
            <a:r>
              <a:rPr lang="en-AU" dirty="0">
                <a:hlinkClick r:id="rId4"/>
              </a:rPr>
              <a:t>https://www.youtube.com/watch?v=fwzPF2JLoeU</a:t>
            </a:r>
            <a:endParaRPr lang="en-AU" dirty="0"/>
          </a:p>
          <a:p>
            <a:r>
              <a:rPr lang="en-AU" dirty="0"/>
              <a:t>Larry Hastings: Python's Infamous GIL, </a:t>
            </a:r>
            <a:r>
              <a:rPr lang="en-AU" dirty="0" err="1"/>
              <a:t>PyCon</a:t>
            </a:r>
            <a:r>
              <a:rPr lang="en-AU" dirty="0"/>
              <a:t> 2015</a:t>
            </a:r>
          </a:p>
          <a:p>
            <a:pPr lvl="1"/>
            <a:r>
              <a:rPr lang="en-AU" dirty="0">
                <a:hlinkClick r:id="rId5"/>
              </a:rPr>
              <a:t>https://www.youtube.com/watch?v=KVKufdTphKs</a:t>
            </a:r>
            <a:endParaRPr lang="en-AU" dirty="0"/>
          </a:p>
          <a:p>
            <a:r>
              <a:rPr lang="en-AU" dirty="0"/>
              <a:t>Larry Hastings: Removing Python's GIL: The </a:t>
            </a:r>
            <a:r>
              <a:rPr lang="en-AU" dirty="0" err="1"/>
              <a:t>Gilectomy</a:t>
            </a:r>
            <a:r>
              <a:rPr lang="en-AU" dirty="0"/>
              <a:t>, </a:t>
            </a:r>
            <a:r>
              <a:rPr lang="en-AU" dirty="0" err="1"/>
              <a:t>PyCon</a:t>
            </a:r>
            <a:r>
              <a:rPr lang="en-AU" dirty="0"/>
              <a:t> 2016</a:t>
            </a:r>
          </a:p>
          <a:p>
            <a:pPr lvl="1"/>
            <a:r>
              <a:rPr lang="en-AU" dirty="0">
                <a:hlinkClick r:id="rId6"/>
              </a:rPr>
              <a:t>https://www.youtube.com/watch?v=P3AyI_u66Bw</a:t>
            </a:r>
            <a:endParaRPr lang="en-AU" dirty="0"/>
          </a:p>
          <a:p>
            <a:r>
              <a:rPr lang="en-AU" dirty="0"/>
              <a:t>A Jesse </a:t>
            </a:r>
            <a:r>
              <a:rPr lang="en-AU" dirty="0" err="1"/>
              <a:t>Jiryu</a:t>
            </a:r>
            <a:r>
              <a:rPr lang="en-AU" dirty="0"/>
              <a:t> Davis: Grok the GIL Write Fast And Thread Safe Python, </a:t>
            </a:r>
            <a:r>
              <a:rPr lang="en-AU" dirty="0" err="1"/>
              <a:t>PyCon</a:t>
            </a:r>
            <a:r>
              <a:rPr lang="en-AU" dirty="0"/>
              <a:t> 2017</a:t>
            </a:r>
          </a:p>
          <a:p>
            <a:pPr lvl="1"/>
            <a:r>
              <a:rPr lang="en-AU" dirty="0">
                <a:hlinkClick r:id="rId7"/>
              </a:rPr>
              <a:t>https://www.youtube.com/watch?v=7SSYhuk5hmc</a:t>
            </a:r>
            <a:endParaRPr lang="en-AU" dirty="0"/>
          </a:p>
          <a:p>
            <a:pPr lvl="1"/>
            <a:endParaRPr lang="en-AU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44360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相关会议演讲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>
            <a:normAutofit fontScale="92500" lnSpcReduction="20000"/>
          </a:bodyPr>
          <a:lstStyle/>
          <a:p>
            <a:r>
              <a:rPr lang="en-AU" sz="2400" dirty="0"/>
              <a:t>Raymond Hettinger: Keynote on Concurrency, </a:t>
            </a:r>
            <a:r>
              <a:rPr lang="en-AU" sz="2400" dirty="0" err="1"/>
              <a:t>PyBay</a:t>
            </a:r>
            <a:r>
              <a:rPr lang="en-AU" sz="2400" dirty="0"/>
              <a:t> 2017</a:t>
            </a:r>
          </a:p>
          <a:p>
            <a:pPr lvl="1"/>
            <a:r>
              <a:rPr lang="en-AU" sz="1800" dirty="0">
                <a:hlinkClick r:id="rId2"/>
              </a:rPr>
              <a:t>https://www.youtube.com/watch?v=9zinZmE3Ogk</a:t>
            </a:r>
            <a:endParaRPr lang="en-AU" sz="1800" dirty="0"/>
          </a:p>
          <a:p>
            <a:pPr lvl="1"/>
            <a:r>
              <a:rPr lang="en-AU" sz="1800" dirty="0">
                <a:hlinkClick r:id="rId3"/>
              </a:rPr>
              <a:t>https://pybay.com/site_media/slides/raymond2017-keynote/index.html</a:t>
            </a:r>
            <a:endParaRPr lang="en-AU" sz="1800" dirty="0"/>
          </a:p>
          <a:p>
            <a:r>
              <a:rPr lang="en-AU" sz="2400" dirty="0"/>
              <a:t>Dave Beazley: Fear and Awaiting in </a:t>
            </a:r>
            <a:r>
              <a:rPr lang="en-AU" sz="2400" dirty="0" err="1"/>
              <a:t>Async</a:t>
            </a:r>
            <a:r>
              <a:rPr lang="en-AU" sz="2400" dirty="0"/>
              <a:t>: A Savage Journey to the Heart of the Coroutine Dream</a:t>
            </a:r>
          </a:p>
          <a:p>
            <a:pPr lvl="1"/>
            <a:r>
              <a:rPr lang="en-AU" sz="1800" dirty="0">
                <a:hlinkClick r:id="rId4"/>
              </a:rPr>
              <a:t>https://www.youtube.com/watch?v=E-1Y4kSsAFc</a:t>
            </a:r>
            <a:endParaRPr lang="en-AU" sz="1800" dirty="0"/>
          </a:p>
          <a:p>
            <a:r>
              <a:rPr lang="en-AU" sz="2400" dirty="0"/>
              <a:t>Robert </a:t>
            </a:r>
            <a:r>
              <a:rPr lang="en-AU" sz="2400" dirty="0" err="1"/>
              <a:t>Smallshire</a:t>
            </a:r>
            <a:r>
              <a:rPr lang="en-AU" sz="2400" dirty="0"/>
              <a:t>: Coroutine Concurrency in Python 3 with </a:t>
            </a:r>
            <a:r>
              <a:rPr lang="en-AU" sz="2400" dirty="0" err="1"/>
              <a:t>asyncio</a:t>
            </a:r>
            <a:endParaRPr lang="en-AU" sz="2400" dirty="0"/>
          </a:p>
          <a:p>
            <a:pPr lvl="1"/>
            <a:r>
              <a:rPr lang="en-AU" sz="1800" dirty="0">
                <a:hlinkClick r:id="rId5"/>
              </a:rPr>
              <a:t>https://www.youtube.com/watch?v=c5wodlqGK-M</a:t>
            </a:r>
            <a:endParaRPr lang="en-AU" sz="1800" dirty="0"/>
          </a:p>
          <a:p>
            <a:r>
              <a:rPr lang="en-AU" sz="2400" dirty="0"/>
              <a:t>Matthew Rocklin: </a:t>
            </a:r>
            <a:r>
              <a:rPr lang="en-AU" sz="2400" dirty="0" err="1"/>
              <a:t>Dask</a:t>
            </a:r>
            <a:r>
              <a:rPr lang="en-AU" sz="2400" dirty="0"/>
              <a:t> for ad hoc distributed computing</a:t>
            </a:r>
          </a:p>
          <a:p>
            <a:pPr lvl="1"/>
            <a:r>
              <a:rPr lang="en-AU" sz="1800" dirty="0">
                <a:hlinkClick r:id="rId6"/>
              </a:rPr>
              <a:t>https://www.youtube.com/watch?v=EEfI-11itn0</a:t>
            </a:r>
            <a:endParaRPr lang="en-AU" sz="1800" dirty="0"/>
          </a:p>
          <a:p>
            <a:r>
              <a:rPr lang="en-AU" sz="2400" dirty="0"/>
              <a:t>Matthew Rocklin: </a:t>
            </a:r>
            <a:r>
              <a:rPr lang="en-AU" sz="2400" dirty="0" err="1"/>
              <a:t>Dask</a:t>
            </a:r>
            <a:r>
              <a:rPr lang="en-AU" sz="2400" dirty="0"/>
              <a:t>: A Pythonic Distributed Data Science Framework, </a:t>
            </a:r>
            <a:r>
              <a:rPr lang="en-AU" sz="2400" dirty="0" err="1"/>
              <a:t>PyCon</a:t>
            </a:r>
            <a:r>
              <a:rPr lang="en-AU" sz="2400" dirty="0"/>
              <a:t> 2017</a:t>
            </a:r>
          </a:p>
          <a:p>
            <a:pPr lvl="1"/>
            <a:r>
              <a:rPr lang="en-AU" sz="1800" dirty="0">
                <a:hlinkClick r:id="rId7"/>
              </a:rPr>
              <a:t>https://www.youtube.com/watch?v=RA_2qdipVng</a:t>
            </a:r>
            <a:endParaRPr lang="en-AU" sz="1800" dirty="0"/>
          </a:p>
        </p:txBody>
      </p:sp>
    </p:spTree>
    <p:extLst>
      <p:ext uri="{BB962C8B-B14F-4D97-AF65-F5344CB8AC3E}">
        <p14:creationId xmlns:p14="http://schemas.microsoft.com/office/powerpoint/2010/main" val="2758853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01800" y="2209801"/>
            <a:ext cx="8915400" cy="243839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5400" dirty="0"/>
              <a:t>“</a:t>
            </a:r>
            <a:r>
              <a:rPr lang="zh-CN" altLang="en-AU" sz="5400" dirty="0"/>
              <a:t>任一时刻</a:t>
            </a:r>
            <a:r>
              <a:rPr lang="zh-CN" altLang="en-US" sz="5400" dirty="0"/>
              <a:t>，无论线程多少，单一 </a:t>
            </a:r>
            <a:r>
              <a:rPr lang="en-US" altLang="zh-CN" sz="5400" dirty="0" err="1"/>
              <a:t>CPython</a:t>
            </a:r>
            <a:r>
              <a:rPr lang="zh-CN" altLang="en-US" sz="5400" dirty="0"/>
              <a:t> 解释器只能执行一条字节码。”</a:t>
            </a:r>
            <a:endParaRPr lang="en-AU" altLang="zh-CN" sz="2400" dirty="0"/>
          </a:p>
        </p:txBody>
      </p:sp>
    </p:spTree>
    <p:extLst>
      <p:ext uri="{BB962C8B-B14F-4D97-AF65-F5344CB8AC3E}">
        <p14:creationId xmlns:p14="http://schemas.microsoft.com/office/powerpoint/2010/main" val="44046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全局解释器锁 </a:t>
            </a:r>
            <a:r>
              <a:rPr lang="en-US" altLang="zh-CN" dirty="0"/>
              <a:t>(</a:t>
            </a:r>
            <a:r>
              <a:rPr lang="en-AU" dirty="0"/>
              <a:t>GIL)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/>
          <a:lstStyle/>
          <a:p>
            <a:r>
              <a:rPr lang="en-US" altLang="zh-CN" dirty="0"/>
              <a:t>GIL</a:t>
            </a:r>
            <a:r>
              <a:rPr lang="zh-CN" altLang="en-US" dirty="0"/>
              <a:t> 不属于 </a:t>
            </a:r>
            <a:r>
              <a:rPr lang="en-US" altLang="zh-CN" dirty="0"/>
              <a:t>Python</a:t>
            </a:r>
            <a:r>
              <a:rPr lang="zh-CN" altLang="en-US" dirty="0"/>
              <a:t> 语言定义</a:t>
            </a:r>
            <a:endParaRPr lang="en-AU" altLang="zh-CN" dirty="0"/>
          </a:p>
          <a:p>
            <a:pPr lvl="1"/>
            <a:r>
              <a:rPr lang="zh-CN" altLang="en-US" dirty="0"/>
              <a:t>而是 </a:t>
            </a:r>
            <a:r>
              <a:rPr lang="en-US" altLang="zh-CN" dirty="0" err="1"/>
              <a:t>CPython</a:t>
            </a:r>
            <a:r>
              <a:rPr lang="zh-CN" altLang="en-US" dirty="0"/>
              <a:t> 解释器实现的一部分</a:t>
            </a:r>
            <a:endParaRPr lang="en-AU" altLang="zh-CN" dirty="0"/>
          </a:p>
          <a:p>
            <a:r>
              <a:rPr lang="zh-CN" altLang="en-US" dirty="0"/>
              <a:t>其他解释器不一定有 </a:t>
            </a:r>
            <a:r>
              <a:rPr lang="en-US" altLang="zh-CN" dirty="0"/>
              <a:t>GIL</a:t>
            </a:r>
          </a:p>
          <a:p>
            <a:pPr lvl="1"/>
            <a:r>
              <a:rPr lang="en-US" altLang="zh-CN" dirty="0" err="1"/>
              <a:t>Jython</a:t>
            </a:r>
            <a:r>
              <a:rPr lang="zh-CN" altLang="en-US" dirty="0"/>
              <a:t> </a:t>
            </a:r>
            <a:r>
              <a:rPr lang="en-US" altLang="zh-CN" dirty="0"/>
              <a:t>(JVM)</a:t>
            </a:r>
            <a:r>
              <a:rPr lang="zh-CN" altLang="en-US" dirty="0"/>
              <a:t> 和 </a:t>
            </a:r>
            <a:r>
              <a:rPr lang="en-US" altLang="zh-CN" dirty="0" err="1"/>
              <a:t>IronPython</a:t>
            </a:r>
            <a:r>
              <a:rPr lang="zh-CN" altLang="en-US" dirty="0"/>
              <a:t> </a:t>
            </a:r>
            <a:r>
              <a:rPr lang="en-US" altLang="zh-CN" dirty="0"/>
              <a:t>(CLR)</a:t>
            </a:r>
            <a:r>
              <a:rPr lang="zh-CN" altLang="en-US" dirty="0"/>
              <a:t> 没有 </a:t>
            </a:r>
            <a:r>
              <a:rPr lang="en-US" altLang="zh-CN" dirty="0"/>
              <a:t>GIL</a:t>
            </a:r>
          </a:p>
          <a:p>
            <a:pPr lvl="1"/>
            <a:r>
              <a:rPr lang="en-US" altLang="zh-CN" dirty="0" err="1"/>
              <a:t>PyPy</a:t>
            </a:r>
            <a:r>
              <a:rPr lang="zh-CN" altLang="en-US" dirty="0"/>
              <a:t> 有 </a:t>
            </a:r>
            <a:r>
              <a:rPr lang="en-US" altLang="zh-CN" dirty="0"/>
              <a:t>GIL</a:t>
            </a:r>
          </a:p>
          <a:p>
            <a:r>
              <a:rPr lang="zh-CN" altLang="en-US" dirty="0"/>
              <a:t>其他语言也有 </a:t>
            </a:r>
            <a:r>
              <a:rPr lang="en-US" altLang="zh-CN" dirty="0"/>
              <a:t>GIL</a:t>
            </a:r>
          </a:p>
          <a:p>
            <a:pPr lvl="1"/>
            <a:r>
              <a:rPr lang="zh-CN" altLang="en-AU" dirty="0"/>
              <a:t>尤其</a:t>
            </a:r>
            <a:r>
              <a:rPr lang="zh-CN" altLang="en-US" dirty="0"/>
              <a:t>是动态语言，如 </a:t>
            </a:r>
            <a:r>
              <a:rPr lang="en-US" altLang="zh-CN" dirty="0"/>
              <a:t>Ruby</a:t>
            </a:r>
            <a:r>
              <a:rPr lang="zh-CN" altLang="en-US" dirty="0"/>
              <a:t> </a:t>
            </a:r>
            <a:r>
              <a:rPr lang="en-US" altLang="zh-CN" dirty="0"/>
              <a:t>MRI</a:t>
            </a: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42388879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en-AU" dirty="0"/>
              <a:t>GIL</a:t>
            </a:r>
            <a:r>
              <a:rPr lang="zh-CN" altLang="en-US" dirty="0"/>
              <a:t> </a:t>
            </a:r>
            <a:r>
              <a:rPr lang="zh-CN" altLang="en-AU" dirty="0"/>
              <a:t>与</a:t>
            </a:r>
            <a:r>
              <a:rPr lang="zh-CN" altLang="en-US" dirty="0"/>
              <a:t> </a:t>
            </a:r>
            <a:r>
              <a:rPr lang="en-US" altLang="zh-CN" dirty="0"/>
              <a:t>Python</a:t>
            </a:r>
            <a:r>
              <a:rPr lang="zh-CN" altLang="en-US" dirty="0"/>
              <a:t> 线程模型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46325"/>
            <a:ext cx="10515600" cy="3762375"/>
          </a:xfrm>
        </p:spPr>
        <p:txBody>
          <a:bodyPr>
            <a:normAutofit/>
          </a:bodyPr>
          <a:lstStyle/>
          <a:p>
            <a:r>
              <a:rPr lang="en-US" altLang="zh-CN" dirty="0" err="1"/>
              <a:t>CPython</a:t>
            </a:r>
            <a:r>
              <a:rPr lang="zh-CN" altLang="en-US" dirty="0"/>
              <a:t> 使用 </a:t>
            </a:r>
            <a:r>
              <a:rPr lang="en-US" altLang="zh-CN" dirty="0"/>
              <a:t>OS</a:t>
            </a:r>
            <a:r>
              <a:rPr lang="zh-CN" altLang="en-US" dirty="0"/>
              <a:t> 原生线程，由 </a:t>
            </a:r>
            <a:r>
              <a:rPr lang="en-US" altLang="zh-CN" dirty="0"/>
              <a:t>OS</a:t>
            </a:r>
            <a:r>
              <a:rPr lang="zh-CN" altLang="en-US" dirty="0"/>
              <a:t> 负责调度</a:t>
            </a:r>
            <a:endParaRPr lang="en-AU" altLang="zh-CN" dirty="0"/>
          </a:p>
          <a:p>
            <a:r>
              <a:rPr lang="zh-CN" altLang="en-US" dirty="0"/>
              <a:t>每个解释器进程有唯一的主线程和用户定义的任意数量子线程</a:t>
            </a:r>
            <a:endParaRPr lang="en-AU" altLang="zh-CN" dirty="0"/>
          </a:p>
          <a:p>
            <a:r>
              <a:rPr lang="en-US" altLang="zh-CN" dirty="0"/>
              <a:t>GIL</a:t>
            </a:r>
            <a:r>
              <a:rPr lang="zh-CN" altLang="en-US" dirty="0"/>
              <a:t> 是字节码层面上的互斥锁</a:t>
            </a:r>
            <a:endParaRPr lang="en-AU" altLang="zh-CN" dirty="0"/>
          </a:p>
          <a:p>
            <a:pPr lvl="1"/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PyThread_type_lock</a:t>
            </a:r>
            <a:r>
              <a:rPr lang="zh-CN" altLang="en-US" dirty="0"/>
              <a:t> 是 </a:t>
            </a:r>
            <a:r>
              <a:rPr lang="en-US" altLang="zh-CN" dirty="0"/>
              <a:t>OS</a:t>
            </a:r>
            <a:r>
              <a:rPr lang="zh-CN" altLang="en-US" dirty="0"/>
              <a:t> 互斥锁的别名</a:t>
            </a:r>
            <a:endParaRPr lang="en-AU" altLang="zh-CN" dirty="0"/>
          </a:p>
          <a:p>
            <a:r>
              <a:rPr lang="zh-CN" altLang="en-US" dirty="0"/>
              <a:t>每个解释器进程有且仅有一</a:t>
            </a:r>
            <a:r>
              <a:rPr lang="zh-CN" altLang="en-AU" dirty="0"/>
              <a:t>把</a:t>
            </a:r>
            <a:r>
              <a:rPr lang="zh-CN" altLang="en-US" dirty="0"/>
              <a:t>锁</a:t>
            </a:r>
            <a:endParaRPr lang="en-US" altLang="zh-CN" dirty="0"/>
          </a:p>
          <a:p>
            <a:r>
              <a:rPr lang="zh-CN" altLang="en-US" dirty="0"/>
              <a:t>解释器启动时，主线程即获取 </a:t>
            </a:r>
            <a:r>
              <a:rPr lang="en-US" altLang="zh-CN" dirty="0"/>
              <a:t>GIL</a:t>
            </a:r>
            <a:endParaRPr lang="en-AU" altLang="zh-CN" dirty="0"/>
          </a:p>
          <a:p>
            <a:r>
              <a:rPr lang="zh-CN" altLang="en-US" dirty="0"/>
              <a:t>一个线程持有 </a:t>
            </a:r>
            <a:r>
              <a:rPr lang="en-US" altLang="zh-CN" dirty="0"/>
              <a:t>GIL</a:t>
            </a:r>
            <a:r>
              <a:rPr lang="zh-CN" altLang="en-US" dirty="0"/>
              <a:t> 并执行字节码时，其他线程阻塞</a:t>
            </a: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7681738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en-US" altLang="zh-CN" dirty="0"/>
              <a:t>GIL</a:t>
            </a:r>
            <a:r>
              <a:rPr lang="zh-CN" altLang="en-US" dirty="0"/>
              <a:t> 的优势</a:t>
            </a:r>
            <a:endParaRPr lang="en-AU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46325"/>
            <a:ext cx="10515600" cy="3762375"/>
          </a:xfrm>
        </p:spPr>
        <p:txBody>
          <a:bodyPr>
            <a:normAutofit/>
          </a:bodyPr>
          <a:lstStyle/>
          <a:p>
            <a:r>
              <a:rPr lang="zh-CN" altLang="en-US" dirty="0"/>
              <a:t>简化解释器实现</a:t>
            </a:r>
            <a:endParaRPr lang="en-AU" altLang="zh-CN" dirty="0"/>
          </a:p>
          <a:p>
            <a:r>
              <a:rPr lang="zh-CN" altLang="en-US" dirty="0"/>
              <a:t>优化单进程性能</a:t>
            </a:r>
            <a:endParaRPr lang="en-AU" altLang="zh-CN" dirty="0"/>
          </a:p>
          <a:p>
            <a:r>
              <a:rPr lang="zh-CN" altLang="en-AU" dirty="0"/>
              <a:t>简化</a:t>
            </a:r>
            <a:r>
              <a:rPr lang="zh-CN" altLang="en-US" dirty="0"/>
              <a:t> </a:t>
            </a:r>
            <a:r>
              <a:rPr lang="en-US" altLang="zh-CN" dirty="0"/>
              <a:t>C</a:t>
            </a:r>
            <a:r>
              <a:rPr lang="zh-CN" altLang="en-US" dirty="0"/>
              <a:t> 扩展库的整合</a:t>
            </a:r>
            <a:endParaRPr lang="en-AU" altLang="zh-CN" dirty="0"/>
          </a:p>
          <a:p>
            <a:r>
              <a:rPr lang="zh-CN" altLang="en-US" dirty="0"/>
              <a:t>在 </a:t>
            </a:r>
            <a:r>
              <a:rPr lang="en-US" altLang="zh-CN" dirty="0"/>
              <a:t>1992</a:t>
            </a:r>
            <a:r>
              <a:rPr lang="zh-CN" altLang="en-US" dirty="0"/>
              <a:t> 年，单 </a:t>
            </a:r>
            <a:r>
              <a:rPr lang="en-US" altLang="zh-CN" dirty="0"/>
              <a:t>CPU</a:t>
            </a:r>
            <a:r>
              <a:rPr lang="zh-CN" altLang="en-US" dirty="0"/>
              <a:t> 是合理的假设！</a:t>
            </a: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1986662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en-US" altLang="zh-CN" dirty="0"/>
              <a:t>Python</a:t>
            </a:r>
            <a:r>
              <a:rPr lang="zh-CN" altLang="en-US" dirty="0"/>
              <a:t> 多任务模型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>
            <a:normAutofit/>
          </a:bodyPr>
          <a:lstStyle/>
          <a:p>
            <a:r>
              <a:rPr lang="zh-CN" altLang="en-AU" dirty="0"/>
              <a:t>协作式</a:t>
            </a:r>
            <a:r>
              <a:rPr lang="zh-CN" altLang="en-US" dirty="0"/>
              <a:t> </a:t>
            </a:r>
            <a:r>
              <a:rPr lang="en-US" altLang="zh-CN" dirty="0"/>
              <a:t>(cooperative)</a:t>
            </a:r>
            <a:r>
              <a:rPr lang="zh-CN" altLang="en-US" dirty="0"/>
              <a:t> 多任务</a:t>
            </a:r>
            <a:endParaRPr lang="en-AU" altLang="zh-CN" dirty="0"/>
          </a:p>
          <a:p>
            <a:pPr lvl="1"/>
            <a:r>
              <a:rPr lang="zh-CN" altLang="en-US" dirty="0"/>
              <a:t>在 </a:t>
            </a:r>
            <a:r>
              <a:rPr lang="en-US" altLang="zh-CN" dirty="0"/>
              <a:t>I/O</a:t>
            </a:r>
            <a:r>
              <a:rPr lang="zh-CN" altLang="en-US" dirty="0"/>
              <a:t> 前主动释放 </a:t>
            </a:r>
            <a:r>
              <a:rPr lang="en-US" altLang="zh-CN" dirty="0"/>
              <a:t>GIL</a:t>
            </a:r>
            <a:r>
              <a:rPr lang="zh-CN" altLang="en-US" dirty="0"/>
              <a:t>，</a:t>
            </a:r>
            <a:r>
              <a:rPr lang="en-US" altLang="zh-CN" dirty="0"/>
              <a:t>I/O</a:t>
            </a:r>
            <a:r>
              <a:rPr lang="zh-CN" altLang="en-US" dirty="0"/>
              <a:t> 之后重新获取</a:t>
            </a:r>
            <a:endParaRPr lang="en-AU" dirty="0"/>
          </a:p>
          <a:p>
            <a:pPr lvl="1"/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Py_BEGIN_ALLOW_THREADS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dirty="0">
                <a:latin typeface="Consolas" panose="020B0609020204030204" pitchFamily="49" charset="0"/>
                <a:cs typeface="Consolas" panose="020B0609020204030204" pitchFamily="49" charset="0"/>
              </a:rPr>
              <a:t>/</a:t>
            </a:r>
            <a:r>
              <a:rPr lang="en-AU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AU" dirty="0" err="1">
                <a:latin typeface="Consolas" panose="020B0609020204030204" pitchFamily="49" charset="0"/>
                <a:cs typeface="Consolas" panose="020B0609020204030204" pitchFamily="49" charset="0"/>
              </a:rPr>
              <a:t>Py_END_ALLOW_THREADS</a:t>
            </a:r>
            <a:endParaRPr lang="en-AU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lvl="1"/>
            <a:r>
              <a:rPr lang="zh-CN" altLang="en-AU" dirty="0"/>
              <a:t>提升</a:t>
            </a:r>
            <a:r>
              <a:rPr lang="zh-CN" altLang="en-US" dirty="0"/>
              <a:t>代码性能！</a:t>
            </a:r>
            <a:endParaRPr lang="en-AU" altLang="zh-CN" dirty="0"/>
          </a:p>
          <a:p>
            <a:r>
              <a:rPr lang="zh-CN" altLang="en-AU" dirty="0"/>
              <a:t>抢占式</a:t>
            </a:r>
            <a:r>
              <a:rPr lang="zh-CN" altLang="en-US" dirty="0"/>
              <a:t> </a:t>
            </a:r>
            <a:r>
              <a:rPr lang="en-US" altLang="zh-CN" dirty="0"/>
              <a:t>(preemptive)</a:t>
            </a:r>
            <a:r>
              <a:rPr lang="zh-CN" altLang="en-US" dirty="0"/>
              <a:t> 多任务</a:t>
            </a:r>
            <a:endParaRPr lang="en-AU" altLang="zh-CN" dirty="0"/>
          </a:p>
          <a:p>
            <a:pPr lvl="1"/>
            <a:r>
              <a:rPr lang="zh-CN" altLang="en-US" dirty="0"/>
              <a:t>间歇性挂起活跃进程，</a:t>
            </a:r>
            <a:r>
              <a:rPr lang="zh-CN" altLang="en-AU" dirty="0"/>
              <a:t>交由</a:t>
            </a:r>
            <a:r>
              <a:rPr lang="zh-CN" altLang="en-US" dirty="0"/>
              <a:t> </a:t>
            </a:r>
            <a:r>
              <a:rPr lang="en-US" altLang="zh-CN" dirty="0"/>
              <a:t>OS</a:t>
            </a:r>
            <a:r>
              <a:rPr lang="zh-CN" altLang="en-US" dirty="0"/>
              <a:t> 重新调度</a:t>
            </a:r>
            <a:endParaRPr lang="en-AU" altLang="zh-CN" dirty="0"/>
          </a:p>
          <a:p>
            <a:pPr lvl="1"/>
            <a:r>
              <a:rPr lang="en-US" altLang="zh-CN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：每执行 </a:t>
            </a:r>
            <a:r>
              <a:rPr lang="en-US" altLang="zh-CN" dirty="0"/>
              <a:t>100</a:t>
            </a:r>
            <a:r>
              <a:rPr lang="zh-CN" altLang="en-US" dirty="0"/>
              <a:t> 个字节码</a:t>
            </a:r>
            <a:endParaRPr lang="en-AU" altLang="zh-CN" dirty="0"/>
          </a:p>
          <a:p>
            <a:pPr lvl="1"/>
            <a:r>
              <a:rPr lang="en-US" altLang="zh-CN" dirty="0"/>
              <a:t>Python</a:t>
            </a:r>
            <a:r>
              <a:rPr lang="zh-CN" altLang="en-US" dirty="0"/>
              <a:t> </a:t>
            </a:r>
            <a:r>
              <a:rPr lang="en-US" altLang="zh-CN" dirty="0"/>
              <a:t>3.2+:</a:t>
            </a:r>
            <a:r>
              <a:rPr lang="zh-CN" altLang="en-US" dirty="0"/>
              <a:t> 每隔 </a:t>
            </a:r>
            <a:r>
              <a:rPr lang="en-US" altLang="zh-CN" dirty="0"/>
              <a:t>5</a:t>
            </a:r>
            <a:r>
              <a:rPr lang="zh-CN" altLang="en-US" dirty="0"/>
              <a:t> 毫秒</a:t>
            </a: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16806123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去除 </a:t>
            </a:r>
            <a:r>
              <a:rPr lang="en-AU" dirty="0"/>
              <a:t>GIL</a:t>
            </a:r>
            <a:r>
              <a:rPr lang="zh-CN" altLang="en-US" dirty="0"/>
              <a:t> 的难点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>
            <a:normAutofit/>
          </a:bodyPr>
          <a:lstStyle/>
          <a:p>
            <a:r>
              <a:rPr lang="zh-CN" altLang="en-US" dirty="0"/>
              <a:t>技术问题</a:t>
            </a:r>
            <a:endParaRPr lang="en-US" altLang="zh-CN" dirty="0"/>
          </a:p>
          <a:p>
            <a:pPr lvl="1"/>
            <a:r>
              <a:rPr lang="en-US" altLang="zh-CN" dirty="0"/>
              <a:t>Guido:</a:t>
            </a:r>
            <a:r>
              <a:rPr lang="zh-CN" altLang="en-US" dirty="0"/>
              <a:t> 不降低单线程执行效率！</a:t>
            </a:r>
            <a:endParaRPr lang="en-AU" altLang="zh-CN" dirty="0"/>
          </a:p>
          <a:p>
            <a:pPr lvl="1"/>
            <a:r>
              <a:rPr lang="zh-CN" altLang="en-US" dirty="0"/>
              <a:t>引用计数与垃圾回收</a:t>
            </a:r>
            <a:endParaRPr lang="en-AU" altLang="zh-CN" dirty="0"/>
          </a:p>
          <a:p>
            <a:pPr lvl="1"/>
            <a:r>
              <a:rPr lang="zh-CN" altLang="en-US" dirty="0"/>
              <a:t>兼容现有 </a:t>
            </a:r>
            <a:r>
              <a:rPr lang="en-US" altLang="zh-CN" dirty="0"/>
              <a:t>C</a:t>
            </a:r>
            <a:r>
              <a:rPr lang="zh-CN" altLang="en-US" dirty="0"/>
              <a:t> 扩展</a:t>
            </a:r>
            <a:endParaRPr lang="en-AU" altLang="zh-CN" dirty="0"/>
          </a:p>
          <a:p>
            <a:r>
              <a:rPr lang="zh-CN" altLang="en-AU" dirty="0"/>
              <a:t>社区</a:t>
            </a:r>
            <a:r>
              <a:rPr lang="zh-CN" altLang="en-US" dirty="0"/>
              <a:t>友好性</a:t>
            </a:r>
            <a:endParaRPr lang="en-AU" altLang="zh-CN" dirty="0"/>
          </a:p>
          <a:p>
            <a:pPr lvl="1"/>
            <a:r>
              <a:rPr lang="zh-CN" altLang="en-US" dirty="0"/>
              <a:t>不显著提高开发难度</a:t>
            </a: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38411398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873125"/>
            <a:ext cx="10515600" cy="1325563"/>
          </a:xfrm>
        </p:spPr>
        <p:txBody>
          <a:bodyPr/>
          <a:lstStyle/>
          <a:p>
            <a:r>
              <a:rPr lang="zh-CN" altLang="en-US" dirty="0"/>
              <a:t>去除 </a:t>
            </a:r>
            <a:r>
              <a:rPr lang="en-AU" dirty="0"/>
              <a:t>GIL</a:t>
            </a:r>
            <a:r>
              <a:rPr lang="zh-CN" altLang="en-US" dirty="0"/>
              <a:t> 的现有方案</a:t>
            </a:r>
            <a:endParaRPr lang="en-AU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2333625"/>
            <a:ext cx="10515600" cy="3762375"/>
          </a:xfrm>
        </p:spPr>
        <p:txBody>
          <a:bodyPr>
            <a:normAutofit/>
          </a:bodyPr>
          <a:lstStyle/>
          <a:p>
            <a:r>
              <a:rPr lang="en-AU" dirty="0" err="1"/>
              <a:t>Gilectomy</a:t>
            </a:r>
            <a:r>
              <a:rPr lang="zh-CN" altLang="en-US" dirty="0"/>
              <a:t>：将 </a:t>
            </a:r>
            <a:r>
              <a:rPr lang="en-US" altLang="zh-CN" dirty="0"/>
              <a:t>GIL</a:t>
            </a:r>
            <a:r>
              <a:rPr lang="zh-CN" altLang="en-US" dirty="0"/>
              <a:t> 换成若干小锁</a:t>
            </a:r>
            <a:endParaRPr lang="en-AU" altLang="zh-CN" dirty="0"/>
          </a:p>
          <a:p>
            <a:pPr lvl="1"/>
            <a:r>
              <a:rPr lang="zh-CN" altLang="en-US" dirty="0"/>
              <a:t>多线程竞争同一把锁</a:t>
            </a:r>
            <a:endParaRPr lang="en-AU" altLang="zh-CN" dirty="0"/>
          </a:p>
          <a:p>
            <a:pPr lvl="1"/>
            <a:r>
              <a:rPr lang="zh-CN" altLang="en-US" dirty="0"/>
              <a:t>缓存命中率严重降低</a:t>
            </a:r>
            <a:endParaRPr lang="en-US" altLang="zh-CN" dirty="0"/>
          </a:p>
          <a:p>
            <a:r>
              <a:rPr lang="en-US" altLang="zh-CN" dirty="0" err="1"/>
              <a:t>PyPy</a:t>
            </a:r>
            <a:r>
              <a:rPr lang="zh-CN" altLang="en-US" dirty="0"/>
              <a:t>：实验性分支支持软件事务内存 </a:t>
            </a:r>
            <a:r>
              <a:rPr lang="en-US" altLang="zh-CN" dirty="0"/>
              <a:t>(STM)</a:t>
            </a:r>
          </a:p>
          <a:p>
            <a:pPr lvl="1"/>
            <a:r>
              <a:rPr lang="en-US" altLang="zh-CN" dirty="0"/>
              <a:t>STM</a:t>
            </a:r>
            <a:r>
              <a:rPr lang="zh-CN" altLang="en-US" dirty="0"/>
              <a:t> 的实现非常困难</a:t>
            </a:r>
            <a:endParaRPr lang="en-AU" altLang="zh-CN" dirty="0"/>
          </a:p>
          <a:p>
            <a:r>
              <a:rPr lang="en-US" altLang="zh-CN" dirty="0" err="1"/>
              <a:t>Starlark</a:t>
            </a:r>
            <a:r>
              <a:rPr lang="zh-CN" altLang="en-US" dirty="0"/>
              <a:t>：兼容部分 </a:t>
            </a:r>
            <a:r>
              <a:rPr lang="en-US" altLang="zh-CN" dirty="0"/>
              <a:t>Python</a:t>
            </a:r>
            <a:r>
              <a:rPr lang="zh-CN" altLang="en-US" dirty="0"/>
              <a:t> 语法，并发执行字节码</a:t>
            </a:r>
            <a:endParaRPr lang="en-AU" altLang="zh-CN" dirty="0"/>
          </a:p>
          <a:p>
            <a:pPr lvl="1"/>
            <a:r>
              <a:rPr lang="zh-CN" altLang="en-US" dirty="0"/>
              <a:t>用于 </a:t>
            </a:r>
            <a:r>
              <a:rPr lang="en-US" altLang="zh-CN" dirty="0"/>
              <a:t>Google</a:t>
            </a:r>
            <a:r>
              <a:rPr lang="zh-CN" altLang="en-US" dirty="0"/>
              <a:t> </a:t>
            </a:r>
            <a:r>
              <a:rPr lang="en-US" altLang="zh-CN" dirty="0" err="1"/>
              <a:t>Bazel</a:t>
            </a:r>
            <a:r>
              <a:rPr lang="zh-CN" altLang="en-US" dirty="0"/>
              <a:t> 编译系统</a:t>
            </a:r>
            <a:endParaRPr lang="en-AU" altLang="zh-CN" dirty="0"/>
          </a:p>
          <a:p>
            <a:pPr lvl="1"/>
            <a:r>
              <a:rPr lang="zh-CN" altLang="en-US" dirty="0"/>
              <a:t>未来的趋势？</a:t>
            </a:r>
            <a:endParaRPr lang="en-AU" altLang="zh-CN" dirty="0"/>
          </a:p>
        </p:txBody>
      </p:sp>
    </p:spTree>
    <p:extLst>
      <p:ext uri="{BB962C8B-B14F-4D97-AF65-F5344CB8AC3E}">
        <p14:creationId xmlns:p14="http://schemas.microsoft.com/office/powerpoint/2010/main" val="4137033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 Black-Arial">
      <a:majorFont>
        <a:latin typeface="Arial Black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4844</TotalTime>
  <Words>1558</Words>
  <Application>Microsoft Macintosh PowerPoint</Application>
  <PresentationFormat>Widescreen</PresentationFormat>
  <Paragraphs>203</Paragraphs>
  <Slides>29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7" baseType="lpstr">
      <vt:lpstr>等线</vt:lpstr>
      <vt:lpstr>Microsoft JhengHei UI</vt:lpstr>
      <vt:lpstr>微软雅黑</vt:lpstr>
      <vt:lpstr>黑体</vt:lpstr>
      <vt:lpstr>Arial</vt:lpstr>
      <vt:lpstr>Arial Black</vt:lpstr>
      <vt:lpstr>Consolas</vt:lpstr>
      <vt:lpstr>Office 主题​​</vt:lpstr>
      <vt:lpstr>PowerPoint Presentation</vt:lpstr>
      <vt:lpstr>分享提纲</vt:lpstr>
      <vt:lpstr>PowerPoint Presentation</vt:lpstr>
      <vt:lpstr>全局解释器锁 (GIL)</vt:lpstr>
      <vt:lpstr>GIL 与 Python 线程模型</vt:lpstr>
      <vt:lpstr>GIL 的优势</vt:lpstr>
      <vt:lpstr>Python 多任务模型</vt:lpstr>
      <vt:lpstr>去除 GIL 的难点</vt:lpstr>
      <vt:lpstr>去除 GIL 的现有方案</vt:lpstr>
      <vt:lpstr>避开 GIL</vt:lpstr>
      <vt:lpstr>并行与并发</vt:lpstr>
      <vt:lpstr>多线程与多进程</vt:lpstr>
      <vt:lpstr>案例分析： 获取网页大小</vt:lpstr>
      <vt:lpstr>多进程 (multiprocessing)</vt:lpstr>
      <vt:lpstr>PowerPoint Presentation</vt:lpstr>
      <vt:lpstr>PowerPoint Presentation</vt:lpstr>
      <vt:lpstr>多线程 (multithreading)</vt:lpstr>
      <vt:lpstr>PowerPoint Presentation</vt:lpstr>
      <vt:lpstr>Python 多线程编程难点</vt:lpstr>
      <vt:lpstr>案例分析：多线程计数器</vt:lpstr>
      <vt:lpstr>异步 (async)</vt:lpstr>
      <vt:lpstr>异步 vs 线程</vt:lpstr>
      <vt:lpstr>PowerPoint Presentation</vt:lpstr>
      <vt:lpstr>PowerPoint Presentation</vt:lpstr>
      <vt:lpstr>分布式计算（以 Dask 为例）</vt:lpstr>
      <vt:lpstr>PowerPoint Presentation</vt:lpstr>
      <vt:lpstr>PowerPoint Presentation</vt:lpstr>
      <vt:lpstr>相关会议演讲</vt:lpstr>
      <vt:lpstr>相关会议演讲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王正</dc:creator>
  <cp:lastModifiedBy>Libo Yin</cp:lastModifiedBy>
  <cp:revision>141</cp:revision>
  <dcterms:created xsi:type="dcterms:W3CDTF">2017-02-22T06:25:26Z</dcterms:created>
  <dcterms:modified xsi:type="dcterms:W3CDTF">2018-10-10T13:20:54Z</dcterms:modified>
</cp:coreProperties>
</file>

<file path=docProps/thumbnail.jpeg>
</file>